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handoutMasterIdLst>
    <p:handoutMasterId r:id="rId27"/>
  </p:handoutMasterIdLst>
  <p:sldIdLst>
    <p:sldId id="277" r:id="rId5"/>
    <p:sldId id="257" r:id="rId6"/>
    <p:sldId id="263" r:id="rId7"/>
    <p:sldId id="259" r:id="rId8"/>
    <p:sldId id="264" r:id="rId9"/>
    <p:sldId id="267" r:id="rId10"/>
    <p:sldId id="279"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5220" autoAdjust="0"/>
  </p:normalViewPr>
  <p:slideViewPr>
    <p:cSldViewPr snapToGrid="0">
      <p:cViewPr varScale="1">
        <p:scale>
          <a:sx n="82" d="100"/>
          <a:sy n="82" d="100"/>
        </p:scale>
        <p:origin x="1282" y="58"/>
      </p:cViewPr>
      <p:guideLst/>
    </p:cSldViewPr>
  </p:slideViewPr>
  <p:outlineViewPr>
    <p:cViewPr>
      <p:scale>
        <a:sx n="33" d="100"/>
        <a:sy n="33" d="100"/>
      </p:scale>
      <p:origin x="0" y="-21869"/>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2" d="100"/>
          <a:sy n="62" d="100"/>
        </p:scale>
        <p:origin x="2179"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9/13/2023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‹nº›</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9/13/2023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‹nº›</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0" y="2442052"/>
            <a:ext cx="12192000" cy="1425257"/>
          </a:xfrm>
          <a:prstGeom prst="rect">
            <a:avLst/>
          </a:prstGeom>
          <a:solidFill>
            <a:schemeClr val="accent4">
              <a:lumMod val="50000"/>
              <a:alpha val="55000"/>
            </a:schemeClr>
          </a:solidFill>
        </p:spPr>
        <p:txBody>
          <a:bodyPr anchor="ctr"/>
          <a:lstStyle>
            <a:lvl1pPr algn="ctr">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0" y="3867309"/>
            <a:ext cx="12192000" cy="1036320"/>
          </a:xfrm>
          <a:prstGeom prst="rect">
            <a:avLst/>
          </a:prstGeom>
          <a:solidFill>
            <a:schemeClr val="accent4">
              <a:lumMod val="50000"/>
              <a:alpha val="55000"/>
            </a:schemeClr>
          </a:solid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
        <p:nvSpPr>
          <p:cNvPr id="2" name="Rectangle 1">
            <a:extLst>
              <a:ext uri="{FF2B5EF4-FFF2-40B4-BE49-F238E27FC236}">
                <a16:creationId xmlns:a16="http://schemas.microsoft.com/office/drawing/2014/main" id="{9F51AF15-A085-49C8-ABEC-EF90E7D7B280}"/>
              </a:ext>
              <a:ext uri="{C183D7F6-B498-43B3-948B-1728B52AA6E4}">
                <adec:decorative xmlns:adec="http://schemas.microsoft.com/office/drawing/2017/decorative" val="1"/>
              </a:ext>
            </a:extLst>
          </p:cNvPr>
          <p:cNvSpPr/>
          <p:nvPr userDrawn="1"/>
        </p:nvSpPr>
        <p:spPr>
          <a:xfrm>
            <a:off x="3192779" y="2325925"/>
            <a:ext cx="5806440" cy="1596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2036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3233057" y="698523"/>
            <a:ext cx="5715000" cy="46908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4"/>
            <a:ext cx="2939143" cy="469089"/>
          </a:xfrm>
          <a:prstGeom prst="rect">
            <a:avLst/>
          </a:prstGeom>
        </p:spPr>
        <p:txBody>
          <a:bodyPr anchor="t"/>
          <a:lstStyle>
            <a:lvl1pPr marL="0" indent="0" algn="ctr">
              <a:lnSpc>
                <a:spcPct val="125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469089"/>
          </a:xfrm>
          <a:prstGeom prst="rect">
            <a:avLst/>
          </a:prstGeom>
        </p:spPr>
        <p:txBody>
          <a:bodyPr anchor="t"/>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2450440"/>
            <a:ext cx="4143432" cy="548711"/>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6"/>
            <a:ext cx="4953000"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046251"/>
          </a:xfrm>
          <a:prstGeom prst="rect">
            <a:avLst/>
          </a:prstGeom>
        </p:spPr>
        <p:txBody>
          <a:bodyPr anchor="t"/>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FD01FCA-DF30-466C-9EAE-B0A13CF25D3B}"/>
              </a:ext>
              <a:ext uri="{C183D7F6-B498-43B3-948B-1728B52AA6E4}">
                <adec:decorative xmlns:adec="http://schemas.microsoft.com/office/drawing/2017/decorative" val="1"/>
              </a:ext>
            </a:extLst>
          </p:cNvPr>
          <p:cNvSpPr/>
          <p:nvPr userDrawn="1"/>
        </p:nvSpPr>
        <p:spPr>
          <a:xfrm>
            <a:off x="5831167" y="4486275"/>
            <a:ext cx="622236" cy="622236"/>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6F9F0CF-5966-47C2-9A41-0CD85E85D264}"/>
              </a:ext>
              <a:ext uri="{C183D7F6-B498-43B3-948B-1728B52AA6E4}">
                <adec:decorative xmlns:adec="http://schemas.microsoft.com/office/drawing/2017/decorative" val="1"/>
              </a:ext>
            </a:extLst>
          </p:cNvPr>
          <p:cNvSpPr/>
          <p:nvPr userDrawn="1"/>
        </p:nvSpPr>
        <p:spPr>
          <a:xfrm>
            <a:off x="4564642" y="4047275"/>
            <a:ext cx="622236" cy="622236"/>
          </a:xfrm>
          <a:prstGeom prst="rect">
            <a:avLst/>
          </a:prstGeom>
          <a:noFill/>
          <a:ln w="285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2EFF630-FDAA-46A7-8CEE-21CAB6BC2507}"/>
              </a:ext>
              <a:ext uri="{C183D7F6-B498-43B3-948B-1728B52AA6E4}">
                <adec:decorative xmlns:adec="http://schemas.microsoft.com/office/drawing/2017/decorative" val="1"/>
              </a:ext>
            </a:extLst>
          </p:cNvPr>
          <p:cNvSpPr/>
          <p:nvPr userDrawn="1"/>
        </p:nvSpPr>
        <p:spPr>
          <a:xfrm>
            <a:off x="6229331" y="2163148"/>
            <a:ext cx="622236" cy="622236"/>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383BA8C-6DBE-4569-B07B-9FB55F80D616}"/>
              </a:ext>
              <a:ext uri="{C183D7F6-B498-43B3-948B-1728B52AA6E4}">
                <adec:decorative xmlns:adec="http://schemas.microsoft.com/office/drawing/2017/decorative" val="1"/>
              </a:ext>
            </a:extLst>
          </p:cNvPr>
          <p:cNvSpPr/>
          <p:nvPr userDrawn="1"/>
        </p:nvSpPr>
        <p:spPr>
          <a:xfrm>
            <a:off x="7859108" y="3573553"/>
            <a:ext cx="622236" cy="622236"/>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1108DE16-ABA8-4BC8-93C4-F8A521C8A509}"/>
              </a:ext>
              <a:ext uri="{C183D7F6-B498-43B3-948B-1728B52AA6E4}">
                <adec:decorative xmlns:adec="http://schemas.microsoft.com/office/drawing/2017/decorative" val="1"/>
              </a:ext>
            </a:extLst>
          </p:cNvPr>
          <p:cNvSpPr/>
          <p:nvPr userDrawn="1"/>
        </p:nvSpPr>
        <p:spPr>
          <a:xfrm>
            <a:off x="9795826" y="4201049"/>
            <a:ext cx="622236" cy="622236"/>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93C062E-DD5E-49BC-A10D-F70C1931F00A}"/>
              </a:ext>
              <a:ext uri="{C183D7F6-B498-43B3-948B-1728B52AA6E4}">
                <adec:decorative xmlns:adec="http://schemas.microsoft.com/office/drawing/2017/decorative" val="1"/>
              </a:ext>
            </a:extLst>
          </p:cNvPr>
          <p:cNvSpPr/>
          <p:nvPr userDrawn="1"/>
        </p:nvSpPr>
        <p:spPr>
          <a:xfrm>
            <a:off x="7962756" y="1603981"/>
            <a:ext cx="2057805" cy="76712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571145"/>
            <a:ext cx="5355570" cy="438144"/>
          </a:xfrm>
          <a:prstGeom prst="rect">
            <a:avLst/>
          </a:prstGeom>
        </p:spPr>
        <p:txBody>
          <a:bodyPr/>
          <a:lstStyle>
            <a:lvl1pPr>
              <a:defRPr sz="2400" cap="all" spc="100" baseline="0">
                <a:solidFill>
                  <a:schemeClr val="accent2"/>
                </a:solidFill>
              </a:defRPr>
            </a:lvl1pPr>
          </a:lstStyle>
          <a:p>
            <a:r>
              <a:rPr lang="en-US" dirty="0"/>
              <a:t>Click to add title</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463262" y="311795"/>
            <a:ext cx="1706966" cy="426393"/>
          </a:xfrm>
          <a:prstGeom prst="rect">
            <a:avLst/>
          </a:prstGeom>
        </p:spPr>
        <p:txBody>
          <a:bodyPr anchor="b"/>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8026762" y="1774346"/>
            <a:ext cx="1929792" cy="426393"/>
          </a:xfrm>
          <a:prstGeom prst="rect">
            <a:avLst/>
          </a:prstGeom>
        </p:spPr>
        <p:txBody>
          <a:bodyPr anchor="ctr"/>
          <a:lstStyle>
            <a:lvl1pPr marL="0" indent="0" algn="ctr">
              <a:lnSpc>
                <a:spcPct val="8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083673" y="2261070"/>
            <a:ext cx="913553" cy="426393"/>
          </a:xfrm>
          <a:prstGeom prst="rect">
            <a:avLst/>
          </a:prstGeom>
        </p:spPr>
        <p:txBody>
          <a:bodyPr anchor="ctr"/>
          <a:lstStyle>
            <a:lvl1pPr marL="0" indent="0" algn="ctr">
              <a:buNone/>
              <a:defRPr sz="1600" cap="all" spc="100" baseline="0">
                <a:solidFill>
                  <a:schemeClr val="accent4">
                    <a:lumMod val="50000"/>
                  </a:schemeClr>
                </a:solidFill>
                <a:latin typeface="+mj-lt"/>
              </a:defRPr>
            </a:lvl1pPr>
          </a:lstStyle>
          <a:p>
            <a:pPr lvl="0"/>
            <a:r>
              <a:rPr lang="en-US" dirty="0"/>
              <a:t>name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3149242" y="3061800"/>
            <a:ext cx="1706966" cy="426393"/>
          </a:xfrm>
          <a:prstGeom prst="rect">
            <a:avLst/>
          </a:prstGeom>
        </p:spPr>
        <p:txBody>
          <a:bodyPr anchor="t"/>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795826" y="3061800"/>
            <a:ext cx="1706966" cy="426393"/>
          </a:xfrm>
          <a:prstGeom prst="rect">
            <a:avLst/>
          </a:prstGeom>
        </p:spPr>
        <p:txBody>
          <a:bodyPr anchor="t"/>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45" name="Text Placeholder 10">
            <a:extLst>
              <a:ext uri="{FF2B5EF4-FFF2-40B4-BE49-F238E27FC236}">
                <a16:creationId xmlns:a16="http://schemas.microsoft.com/office/drawing/2014/main" id="{2EA0BE42-73C1-43D0-9520-94265CBEE415}"/>
              </a:ext>
            </a:extLst>
          </p:cNvPr>
          <p:cNvSpPr>
            <a:spLocks noGrp="1"/>
          </p:cNvSpPr>
          <p:nvPr>
            <p:ph type="body" sz="quarter" idx="23" hasCustomPrompt="1"/>
          </p:nvPr>
        </p:nvSpPr>
        <p:spPr>
          <a:xfrm>
            <a:off x="7713450" y="3671475"/>
            <a:ext cx="913553" cy="426393"/>
          </a:xfrm>
          <a:prstGeom prst="rect">
            <a:avLst/>
          </a:prstGeom>
        </p:spPr>
        <p:txBody>
          <a:bodyPr anchor="ctr"/>
          <a:lstStyle>
            <a:lvl1pPr marL="0" indent="0" algn="ctr">
              <a:buNone/>
              <a:defRPr sz="1600" cap="all" spc="100" baseline="0">
                <a:solidFill>
                  <a:schemeClr val="bg2">
                    <a:lumMod val="50000"/>
                  </a:schemeClr>
                </a:solidFill>
                <a:latin typeface="+mj-lt"/>
              </a:defRPr>
            </a:lvl1pPr>
          </a:lstStyle>
          <a:p>
            <a:pPr lvl="0"/>
            <a:r>
              <a:rPr lang="en-US" dirty="0"/>
              <a:t>name</a:t>
            </a:r>
          </a:p>
        </p:txBody>
      </p:sp>
      <p:sp>
        <p:nvSpPr>
          <p:cNvPr id="43" name="Text Placeholder 10">
            <a:extLst>
              <a:ext uri="{FF2B5EF4-FFF2-40B4-BE49-F238E27FC236}">
                <a16:creationId xmlns:a16="http://schemas.microsoft.com/office/drawing/2014/main" id="{4E23821A-CE37-4CA8-82BC-5731CBD7BC63}"/>
              </a:ext>
            </a:extLst>
          </p:cNvPr>
          <p:cNvSpPr>
            <a:spLocks noGrp="1"/>
          </p:cNvSpPr>
          <p:nvPr>
            <p:ph type="body" sz="quarter" idx="21" hasCustomPrompt="1"/>
          </p:nvPr>
        </p:nvSpPr>
        <p:spPr>
          <a:xfrm>
            <a:off x="4418984" y="4145197"/>
            <a:ext cx="913553" cy="426393"/>
          </a:xfrm>
          <a:prstGeom prst="rect">
            <a:avLst/>
          </a:prstGeom>
        </p:spPr>
        <p:txBody>
          <a:bodyPr anchor="ctr"/>
          <a:lstStyle>
            <a:lvl1pPr marL="0" indent="0" algn="ctr">
              <a:buNone/>
              <a:defRPr sz="1600" cap="all" spc="100" baseline="0">
                <a:solidFill>
                  <a:schemeClr val="accent1">
                    <a:lumMod val="75000"/>
                  </a:schemeClr>
                </a:solidFill>
                <a:latin typeface="+mj-lt"/>
              </a:defRPr>
            </a:lvl1pPr>
          </a:lstStyle>
          <a:p>
            <a:pPr lvl="0"/>
            <a:r>
              <a:rPr lang="en-US" dirty="0"/>
              <a:t>name</a:t>
            </a:r>
          </a:p>
        </p:txBody>
      </p:sp>
      <p:sp>
        <p:nvSpPr>
          <p:cNvPr id="44" name="Text Placeholder 10">
            <a:extLst>
              <a:ext uri="{FF2B5EF4-FFF2-40B4-BE49-F238E27FC236}">
                <a16:creationId xmlns:a16="http://schemas.microsoft.com/office/drawing/2014/main" id="{83ED92E9-F268-4C1E-9440-F605C9EBD510}"/>
              </a:ext>
            </a:extLst>
          </p:cNvPr>
          <p:cNvSpPr>
            <a:spLocks noGrp="1"/>
          </p:cNvSpPr>
          <p:nvPr>
            <p:ph type="body" sz="quarter" idx="22" hasCustomPrompt="1"/>
          </p:nvPr>
        </p:nvSpPr>
        <p:spPr>
          <a:xfrm>
            <a:off x="5685509" y="4584197"/>
            <a:ext cx="913553" cy="426393"/>
          </a:xfrm>
          <a:prstGeom prst="rect">
            <a:avLst/>
          </a:prstGeom>
        </p:spPr>
        <p:txBody>
          <a:bodyPr anchor="ctr"/>
          <a:lstStyle>
            <a:lvl1pPr marL="0" indent="0" algn="ctr">
              <a:buNone/>
              <a:defRPr sz="1600" cap="all" spc="100" baseline="0">
                <a:solidFill>
                  <a:schemeClr val="accent1">
                    <a:lumMod val="50000"/>
                  </a:schemeClr>
                </a:solidFill>
                <a:latin typeface="+mj-lt"/>
              </a:defRPr>
            </a:lvl1pPr>
          </a:lstStyle>
          <a:p>
            <a:pPr lvl="0"/>
            <a:r>
              <a:rPr lang="en-US" dirty="0"/>
              <a:t>name</a:t>
            </a:r>
          </a:p>
        </p:txBody>
      </p:sp>
      <p:sp>
        <p:nvSpPr>
          <p:cNvPr id="46" name="Text Placeholder 10">
            <a:extLst>
              <a:ext uri="{FF2B5EF4-FFF2-40B4-BE49-F238E27FC236}">
                <a16:creationId xmlns:a16="http://schemas.microsoft.com/office/drawing/2014/main" id="{B29F508B-CAFE-4871-8267-E5406A4D6C46}"/>
              </a:ext>
            </a:extLst>
          </p:cNvPr>
          <p:cNvSpPr>
            <a:spLocks noGrp="1"/>
          </p:cNvSpPr>
          <p:nvPr>
            <p:ph type="body" sz="quarter" idx="24" hasCustomPrompt="1"/>
          </p:nvPr>
        </p:nvSpPr>
        <p:spPr>
          <a:xfrm>
            <a:off x="9650168" y="4298971"/>
            <a:ext cx="913553" cy="426393"/>
          </a:xfrm>
          <a:prstGeom prst="rect">
            <a:avLst/>
          </a:prstGeom>
        </p:spPr>
        <p:txBody>
          <a:bodyPr anchor="ctr"/>
          <a:lstStyle>
            <a:lvl1pPr marL="0" indent="0" algn="ctr">
              <a:buNone/>
              <a:defRPr sz="1600" cap="all" spc="100" baseline="0">
                <a:solidFill>
                  <a:schemeClr val="bg2">
                    <a:lumMod val="75000"/>
                  </a:schemeClr>
                </a:solidFill>
                <a:latin typeface="+mj-lt"/>
              </a:defRPr>
            </a:lvl1pPr>
          </a:lstStyle>
          <a:p>
            <a:pPr lvl="0"/>
            <a:r>
              <a:rPr lang="en-US" dirty="0"/>
              <a:t>name</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463261" y="5683895"/>
            <a:ext cx="1706966" cy="426393"/>
          </a:xfrm>
          <a:prstGeom prst="rect">
            <a:avLst/>
          </a:prstGeom>
        </p:spPr>
        <p:txBody>
          <a:bodyPr anchor="t"/>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627486"/>
            <a:ext cx="5268686" cy="568896"/>
          </a:xfrm>
          <a:prstGeom prst="rect">
            <a:avLst/>
          </a:prstGeom>
        </p:spPr>
        <p:txBody>
          <a:bodyPr anchor="ctr"/>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4989233"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a:t>20XX</a:t>
            </a:r>
            <a:endParaRPr lang="en-US" dirty="0"/>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09C70A-0F34-4BEB-BABD-659A58DC489C}"/>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4038600" y="599301"/>
            <a:ext cx="4114800" cy="607969"/>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34" name="Text Placeholder 10">
            <a:extLst>
              <a:ext uri="{FF2B5EF4-FFF2-40B4-BE49-F238E27FC236}">
                <a16:creationId xmlns:a16="http://schemas.microsoft.com/office/drawing/2014/main" id="{781F399C-8EA8-402F-B2A4-828B062584C2}"/>
              </a:ext>
            </a:extLst>
          </p:cNvPr>
          <p:cNvSpPr>
            <a:spLocks noGrp="1"/>
          </p:cNvSpPr>
          <p:nvPr>
            <p:ph type="body" sz="quarter" idx="33" hasCustomPrompt="1"/>
          </p:nvPr>
        </p:nvSpPr>
        <p:spPr>
          <a:xfrm>
            <a:off x="4362186" y="1011441"/>
            <a:ext cx="3467628" cy="568896"/>
          </a:xfrm>
          <a:prstGeom prst="rect">
            <a:avLst/>
          </a:prstGeom>
        </p:spPr>
        <p:txBody>
          <a:bodyPr anchor="ctr"/>
          <a:lstStyle>
            <a:lvl1pPr marL="0" indent="0" algn="ctr">
              <a:buNone/>
              <a:defRPr sz="2000" cap="none" spc="100" baseline="0">
                <a:solidFill>
                  <a:schemeClr val="tx2">
                    <a:lumMod val="75000"/>
                  </a:schemeClr>
                </a:solidFill>
                <a:latin typeface="+mn-lt"/>
              </a:defRPr>
            </a:lvl1pPr>
          </a:lstStyle>
          <a:p>
            <a:pPr lvl="0"/>
            <a:r>
              <a:rPr lang="en-US" dirty="0"/>
              <a:t>Click to add title</a:t>
            </a:r>
          </a:p>
        </p:txBody>
      </p:sp>
      <p:sp>
        <p:nvSpPr>
          <p:cNvPr id="35" name="Text Placeholder 10">
            <a:extLst>
              <a:ext uri="{FF2B5EF4-FFF2-40B4-BE49-F238E27FC236}">
                <a16:creationId xmlns:a16="http://schemas.microsoft.com/office/drawing/2014/main" id="{07DF62A2-2B04-4192-9858-1F4C30EFDA5B}"/>
              </a:ext>
            </a:extLst>
          </p:cNvPr>
          <p:cNvSpPr>
            <a:spLocks noGrp="1"/>
          </p:cNvSpPr>
          <p:nvPr>
            <p:ph type="body" sz="quarter" idx="34" hasCustomPrompt="1"/>
          </p:nvPr>
        </p:nvSpPr>
        <p:spPr>
          <a:xfrm>
            <a:off x="910838" y="2564313"/>
            <a:ext cx="4750631"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11" name="Text Placeholder 10">
            <a:extLst>
              <a:ext uri="{FF2B5EF4-FFF2-40B4-BE49-F238E27FC236}">
                <a16:creationId xmlns:a16="http://schemas.microsoft.com/office/drawing/2014/main" id="{910CB016-EEF8-4992-8F92-8FE3375CEB06}"/>
              </a:ext>
            </a:extLst>
          </p:cNvPr>
          <p:cNvSpPr>
            <a:spLocks noGrp="1"/>
          </p:cNvSpPr>
          <p:nvPr>
            <p:ph type="body" sz="quarter" idx="25" hasCustomPrompt="1"/>
          </p:nvPr>
        </p:nvSpPr>
        <p:spPr>
          <a:xfrm>
            <a:off x="7739877" y="2564313"/>
            <a:ext cx="3532840" cy="448769"/>
          </a:xfrm>
          <a:prstGeom prst="rect">
            <a:avLst/>
          </a:prstGeom>
        </p:spPr>
        <p:txBody>
          <a:bodyPr/>
          <a:lstStyle>
            <a:lvl1pPr marL="0" indent="0" algn="ctr">
              <a:buNone/>
              <a:defRPr sz="1800" cap="none" spc="200" baseline="0">
                <a:solidFill>
                  <a:schemeClr val="accent5">
                    <a:lumMod val="50000"/>
                  </a:schemeClr>
                </a:solidFill>
                <a:latin typeface="+mj-lt"/>
              </a:defRPr>
            </a:lvl1pPr>
          </a:lstStyle>
          <a:p>
            <a:pPr lvl="0"/>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911225" y="3187700"/>
            <a:ext cx="4749800" cy="2771775"/>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7" name="Content Placeholder 29">
            <a:extLst>
              <a:ext uri="{FF2B5EF4-FFF2-40B4-BE49-F238E27FC236}">
                <a16:creationId xmlns:a16="http://schemas.microsoft.com/office/drawing/2014/main" id="{1958214F-5F3C-4FBF-9DBD-97579EF4CF49}"/>
              </a:ext>
            </a:extLst>
          </p:cNvPr>
          <p:cNvSpPr>
            <a:spLocks noGrp="1"/>
          </p:cNvSpPr>
          <p:nvPr>
            <p:ph sz="quarter" idx="36" hasCustomPrompt="1"/>
          </p:nvPr>
        </p:nvSpPr>
        <p:spPr>
          <a:xfrm>
            <a:off x="7028164" y="3107442"/>
            <a:ext cx="4252612" cy="288290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4292241" y="693422"/>
            <a:ext cx="3607518" cy="633402"/>
          </a:xfrm>
          <a:prstGeom prst="rect">
            <a:avLst/>
          </a:prstGeom>
          <a:ln w="28575">
            <a:solidFill>
              <a:schemeClr val="accent2"/>
            </a:solidFill>
          </a:ln>
        </p:spPr>
        <p:txBody>
          <a:bodyPr anchor="ct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20055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739533"/>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437609"/>
            <a:ext cx="1021001" cy="50172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Click to 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a:t>20XX</a:t>
            </a:r>
            <a:endParaRPr lang="en-US" dirty="0"/>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317739"/>
            <a:ext cx="4114800" cy="623923"/>
          </a:xfrm>
          <a:prstGeom prst="rect">
            <a:avLst/>
          </a:prstGeom>
        </p:spPr>
        <p:txBody>
          <a:bodyPr anchor="ctr"/>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905856"/>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4038600" y="544286"/>
            <a:ext cx="4114800" cy="747929"/>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31112"/>
            <a:ext cx="2487705" cy="531393"/>
          </a:xfrm>
          <a:prstGeom prst="rect">
            <a:avLst/>
          </a:prstGeom>
        </p:spPr>
        <p:txBody>
          <a:bodyPr anchor="b"/>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531393"/>
          </a:xfrm>
          <a:prstGeom prst="rect">
            <a:avLst/>
          </a:prstGeom>
        </p:spPr>
        <p:txBody>
          <a:bodyPr anchor="t"/>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4097106" y="589720"/>
            <a:ext cx="4006114" cy="657784"/>
          </a:xfrm>
          <a:prstGeom prst="rect">
            <a:avLst/>
          </a:prstGeom>
        </p:spPr>
        <p:txBody>
          <a:bodyPr anchor="ctr"/>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7"/>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7"/>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1"/>
            <a:ext cx="2315205" cy="348421"/>
          </a:xfrm>
          <a:prstGeom prst="rect">
            <a:avLst/>
          </a:prstGeom>
        </p:spPr>
        <p:txBody>
          <a:bodyPr anchor="b"/>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1"/>
            <a:ext cx="2315205" cy="287066"/>
          </a:xfrm>
          <a:prstGeom prst="rect">
            <a:avLst/>
          </a:prstGeom>
        </p:spPr>
        <p:txBody>
          <a:bodyPr anchor="t"/>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4038600" y="615940"/>
            <a:ext cx="4137262" cy="938778"/>
          </a:xfrm>
          <a:prstGeom prst="rect">
            <a:avLst/>
          </a:prstGeom>
        </p:spPr>
        <p:txBody>
          <a:bodyPr anchor="ctr"/>
          <a:lstStyle>
            <a:lvl1pPr algn="ctr">
              <a:defRPr lang="en-US" sz="2400" cap="all" spc="100" baseline="0">
                <a:solidFill>
                  <a:schemeClr val="tx2">
                    <a:lumMod val="75000"/>
                  </a:schemeClr>
                </a:solidFill>
              </a:defRPr>
            </a:lvl1pPr>
          </a:lstStyle>
          <a:p>
            <a:r>
              <a:rPr lang="en-US" dirty="0"/>
              <a:t>Click to add title</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79567"/>
            <a:ext cx="120015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79567"/>
            <a:ext cx="1223858"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79567"/>
            <a:ext cx="1187610"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79567"/>
            <a:ext cx="1211785" cy="1151632"/>
          </a:xfrm>
          <a:prstGeom prst="rect">
            <a:avLst/>
          </a:prstGeom>
        </p:spPr>
        <p:txBody>
          <a:bodyPr anchor="ct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8"/>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7"/>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2"/>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b"/>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70"/>
            <a:ext cx="2381574" cy="905378"/>
          </a:xfrm>
          <a:prstGeom prst="rect">
            <a:avLst/>
          </a:prstGeom>
        </p:spPr>
        <p:txBody>
          <a:bodyPr anchor="t"/>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a:t>20XX</a:t>
            </a:r>
            <a:endParaRPr lang="en-US" dirty="0"/>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1186544" y="-1"/>
            <a:ext cx="3944790" cy="1845127"/>
          </a:xfrm>
          <a:prstGeom prst="rect">
            <a:avLst/>
          </a:prstGeom>
        </p:spPr>
        <p:txBody>
          <a:bodyPr anchor="ctr"/>
          <a:lstStyle>
            <a:lvl1pPr algn="r">
              <a:defRPr sz="2400" cap="all" spc="100" baseline="0">
                <a:solidFill>
                  <a:schemeClr val="accent2"/>
                </a:solidFill>
              </a:defRPr>
            </a:lvl1pPr>
          </a:lstStyle>
          <a:p>
            <a:r>
              <a:rPr lang="en-US" dirty="0"/>
              <a:t>Click to add 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45128"/>
            <a:ext cx="12192000" cy="5012871"/>
          </a:xfrm>
          <a:prstGeom prst="rect">
            <a:avLst/>
          </a:pr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7913" y="0"/>
            <a:ext cx="6564087" cy="3614737"/>
          </a:xfrm>
          <a:prstGeom prst="rect">
            <a:avLst/>
          </a:prstGeom>
          <a:solidFill>
            <a:schemeClr val="accent2">
              <a:alpha val="92000"/>
            </a:schemeClr>
          </a:solidFill>
        </p:spPr>
        <p:txBody>
          <a:bodyPr lIns="640080" tIns="731520" rIns="548640" anchor="t"/>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486566" y="3035081"/>
            <a:ext cx="2341256" cy="640698"/>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2879477" cy="1790164"/>
          </a:xfrm>
          <a:prstGeom prst="rect">
            <a:avLst/>
          </a:prstGeom>
        </p:spPr>
        <p:txBody>
          <a:bodyPr anchor="t"/>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a:t>20XX</a:t>
            </a:r>
            <a:endParaRPr lang="en-US" dirty="0"/>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0" y="-13651"/>
            <a:ext cx="3701436"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914441" y="1332239"/>
            <a:ext cx="1871580"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231042"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231042"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231042"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231042"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231042"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231042"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848536"/>
            <a:ext cx="1929607" cy="640698"/>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597992"/>
            <a:ext cx="10515600" cy="994835"/>
          </a:xfrm>
          <a:prstGeom prst="rect">
            <a:avLst/>
          </a:prstGeom>
        </p:spPr>
        <p:txBody>
          <a:bodyPr anchor="ctr"/>
          <a:lstStyle>
            <a:lvl1pPr algn="ctr">
              <a:defRPr sz="2400" cap="all" spc="100" baseline="0">
                <a:solidFill>
                  <a:schemeClr val="tx2">
                    <a:lumMod val="75000"/>
                  </a:schemeClr>
                </a:solidFill>
              </a:defRPr>
            </a:lvl1pPr>
          </a:lstStyle>
          <a:p>
            <a:r>
              <a:rPr lang="en-US"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32608" y="2982740"/>
            <a:ext cx="603504" cy="603504"/>
          </a:xfrm>
          <a:prstGeom prst="rect">
            <a:avLst/>
          </a:prstGeom>
        </p:spPr>
        <p:txBody>
          <a:bodyPr/>
          <a:lstStyle>
            <a:lvl1pPr marL="0" indent="0" algn="ctr">
              <a:buNone/>
              <a:defRPr sz="1100"/>
            </a:lvl1pPr>
          </a:lstStyle>
          <a:p>
            <a:endParaRPr lang="en-US"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8240" y="2981421"/>
            <a:ext cx="603504" cy="594360"/>
          </a:xfrm>
          <a:prstGeom prst="rect">
            <a:avLst/>
          </a:prstGeom>
        </p:spPr>
        <p:txBody>
          <a:bodyPr/>
          <a:lstStyle>
            <a:lvl1pPr marL="0" indent="0" algn="ctr">
              <a:buNone/>
              <a:defRPr sz="1100"/>
            </a:lvl1pPr>
          </a:lstStyle>
          <a:p>
            <a:endParaRPr lang="en-US"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82902" y="2983163"/>
            <a:ext cx="603504" cy="603504"/>
          </a:xfrm>
          <a:prstGeom prst="rect">
            <a:avLst/>
          </a:prstGeom>
        </p:spPr>
        <p:txBody>
          <a:bodyPr/>
          <a:lstStyle>
            <a:lvl1pPr marL="0" indent="0" algn="ctr">
              <a:buNone/>
              <a:defRPr sz="1100"/>
            </a:lvl1pPr>
          </a:lstStyle>
          <a:p>
            <a:endParaRPr lang="en-US"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27648" y="3001928"/>
            <a:ext cx="594360" cy="594360"/>
          </a:xfrm>
          <a:prstGeom prst="rect">
            <a:avLst/>
          </a:prstGeom>
        </p:spPr>
        <p:txBody>
          <a:bodyPr/>
          <a:lstStyle>
            <a:lvl1pPr marL="0" indent="0" algn="ctr">
              <a:buNone/>
              <a:defRPr sz="1100"/>
            </a:lvl1pPr>
          </a:lstStyle>
          <a:p>
            <a:endParaRPr lang="en-US"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08439"/>
            <a:ext cx="2351446" cy="491509"/>
          </a:xfrm>
          <a:prstGeom prst="rect">
            <a:avLst/>
          </a:prstGeom>
        </p:spPr>
        <p:txBody>
          <a:bodyPr anchor="b"/>
          <a:lstStyle>
            <a:lvl1pPr marL="0" indent="0" algn="ctr">
              <a:buNone/>
              <a:defRPr sz="1800" cap="all" spc="100" baseline="0">
                <a:solidFill>
                  <a:schemeClr val="accent5">
                    <a:lumMod val="50000"/>
                  </a:schemeClr>
                </a:solidFill>
                <a:latin typeface="+mj-lt"/>
              </a:defRPr>
            </a:lvl1pPr>
          </a:lstStyle>
          <a:p>
            <a:pPr lvl="0"/>
            <a:r>
              <a:rPr lang="en-US"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036041"/>
            <a:ext cx="2351446" cy="1704547"/>
          </a:xfrm>
          <a:prstGeom prst="rect">
            <a:avLst/>
          </a:prstGeom>
        </p:spPr>
        <p:txBody>
          <a:bodyPr anchor="t"/>
          <a:lstStyle>
            <a:lvl1pPr marL="0" indent="0" algn="ctr">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3" name="Title 2">
            <a:extLst>
              <a:ext uri="{FF2B5EF4-FFF2-40B4-BE49-F238E27FC236}">
                <a16:creationId xmlns:a16="http://schemas.microsoft.com/office/drawing/2014/main" id="{AB9CB337-B3D4-443D-99C2-B7AE9EB5D243}"/>
              </a:ext>
            </a:extLst>
          </p:cNvPr>
          <p:cNvSpPr>
            <a:spLocks noGrp="1"/>
          </p:cNvSpPr>
          <p:nvPr>
            <p:ph type="title" hasCustomPrompt="1"/>
          </p:nvPr>
        </p:nvSpPr>
        <p:spPr>
          <a:xfrm>
            <a:off x="81279" y="-136525"/>
            <a:ext cx="4979773" cy="6858000"/>
          </a:xfrm>
          <a:prstGeom prst="rect">
            <a:avLst/>
          </a:prstGeom>
          <a:solidFill>
            <a:schemeClr val="accent2">
              <a:alpha val="92000"/>
            </a:schemeClr>
          </a:solidFill>
        </p:spPr>
        <p:txBody>
          <a:bodyPr tIns="3246120" anchor="ctr"/>
          <a:lstStyle>
            <a:lvl1pPr algn="ctr">
              <a:defRPr sz="2400" cap="all" spc="100" baseline="0">
                <a:solidFill>
                  <a:schemeClr val="bg1"/>
                </a:solidFill>
              </a:defRPr>
            </a:lvl1pPr>
          </a:lstStyle>
          <a:p>
            <a:r>
              <a:rPr lang="en-US" dirty="0"/>
              <a:t>Add 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0" y="2375848"/>
            <a:ext cx="12192000" cy="4491182"/>
          </a:xfrm>
          <a:prstGeom prst="rect">
            <a:avLst/>
          </a:prstGeom>
          <a:solidFill>
            <a:schemeClr val="accent4">
              <a:lumMod val="50000"/>
              <a:alpha val="55000"/>
            </a:schemeClr>
          </a:solidFill>
        </p:spPr>
        <p:txBody>
          <a:bodyPr lIns="3657600" tIns="182880" rIns="3657600"/>
          <a:lstStyle>
            <a:lvl1pPr algn="ctr">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p:spPr>
        <p:txBody>
          <a:bodyPr/>
          <a:lstStyle>
            <a:lvl1pPr marL="0" indent="0" algn="ctr">
              <a:buNone/>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790901"/>
            <a:ext cx="3049568" cy="640698"/>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422661"/>
            <a:ext cx="5200532" cy="720399"/>
          </a:xfrm>
          <a:prstGeom prst="rect">
            <a:avLst/>
          </a:prstGeom>
        </p:spPr>
        <p:txBody>
          <a:bodyPr anchor="ctr"/>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617548"/>
            <a:ext cx="876929" cy="720399"/>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80036"/>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60985"/>
            <a:ext cx="876930" cy="720400"/>
          </a:xfrm>
          <a:prstGeom prst="rect">
            <a:avLst/>
          </a:prstGeom>
          <a:ln w="28575">
            <a:solidFill>
              <a:schemeClr val="accent4"/>
            </a:solidFill>
          </a:ln>
        </p:spPr>
        <p:txBody>
          <a:bodyPr lIns="0" tIns="0" rIns="0" bIns="0" anchor="ct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‹nº›</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viro.kl.dfki.de/" TargetMode="Externa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Imagem 8" descr="Imagem digital fictícia de personagem de desenho animado&#10;&#10;Descrição gerada automaticamente com confiança baixa">
            <a:extLst>
              <a:ext uri="{FF2B5EF4-FFF2-40B4-BE49-F238E27FC236}">
                <a16:creationId xmlns:a16="http://schemas.microsoft.com/office/drawing/2014/main" id="{A9DC0755-30E0-3B33-A1D2-BDCB5FA4B055}"/>
              </a:ext>
            </a:extLst>
          </p:cNvPr>
          <p:cNvPicPr>
            <a:picLocks noGrp="1" noChangeAspect="1"/>
          </p:cNvPicPr>
          <p:nvPr>
            <p:ph type="pic" sz="quarter" idx="10"/>
          </p:nvPr>
        </p:nvPicPr>
        <p:blipFill>
          <a:blip r:embed="rId2"/>
          <a:srcRect t="744" b="744"/>
          <a:stretch>
            <a:fillRect/>
          </a:stretch>
        </p:blipFill>
        <p:spPr/>
      </p:pic>
      <p:sp>
        <p:nvSpPr>
          <p:cNvPr id="7" name="Title 6">
            <a:extLst>
              <a:ext uri="{FF2B5EF4-FFF2-40B4-BE49-F238E27FC236}">
                <a16:creationId xmlns:a16="http://schemas.microsoft.com/office/drawing/2014/main" id="{CF45A9EB-00FC-4DE7-8041-09649EF9B9B6}"/>
              </a:ext>
            </a:extLst>
          </p:cNvPr>
          <p:cNvSpPr>
            <a:spLocks noGrp="1"/>
          </p:cNvSpPr>
          <p:nvPr>
            <p:ph type="title"/>
          </p:nvPr>
        </p:nvSpPr>
        <p:spPr>
          <a:xfrm>
            <a:off x="0" y="2442052"/>
            <a:ext cx="12192000" cy="1425257"/>
          </a:xfrm>
        </p:spPr>
        <p:txBody>
          <a:bodyPr/>
          <a:lstStyle/>
          <a:p>
            <a:r>
              <a:rPr lang="en-US" noProof="0" dirty="0">
                <a:solidFill>
                  <a:schemeClr val="bg1"/>
                </a:solidFill>
              </a:rPr>
              <a:t>Bosch </a:t>
            </a:r>
            <a:br>
              <a:rPr lang="en-US" noProof="0" dirty="0">
                <a:solidFill>
                  <a:schemeClr val="bg1"/>
                </a:solidFill>
              </a:rPr>
            </a:br>
            <a:r>
              <a:rPr lang="en-US" noProof="0" dirty="0">
                <a:solidFill>
                  <a:schemeClr val="bg1"/>
                </a:solidFill>
              </a:rPr>
              <a:t>tech challenge</a:t>
            </a:r>
            <a:endParaRPr lang="en-US" dirty="0">
              <a:solidFill>
                <a:schemeClr val="bg1"/>
              </a:solidFill>
            </a:endParaRPr>
          </a:p>
        </p:txBody>
      </p:sp>
      <p:sp>
        <p:nvSpPr>
          <p:cNvPr id="14" name="Text Placeholder 13">
            <a:extLst>
              <a:ext uri="{FF2B5EF4-FFF2-40B4-BE49-F238E27FC236}">
                <a16:creationId xmlns:a16="http://schemas.microsoft.com/office/drawing/2014/main" id="{ECE1E739-E339-4FB6-A10E-22AB1A0D782B}"/>
              </a:ext>
            </a:extLst>
          </p:cNvPr>
          <p:cNvSpPr>
            <a:spLocks noGrp="1"/>
          </p:cNvSpPr>
          <p:nvPr>
            <p:ph type="body" sz="quarter" idx="12"/>
          </p:nvPr>
        </p:nvSpPr>
        <p:spPr>
          <a:xfrm>
            <a:off x="0" y="3867309"/>
            <a:ext cx="12192000" cy="1036320"/>
          </a:xfrm>
        </p:spPr>
        <p:txBody>
          <a:bodyPr/>
          <a:lstStyle/>
          <a:p>
            <a:r>
              <a:rPr lang="en-US" dirty="0"/>
              <a:t>Rodolfo Viturino Nogueira da Silva</a:t>
            </a:r>
          </a:p>
        </p:txBody>
      </p:sp>
      <p:sp>
        <p:nvSpPr>
          <p:cNvPr id="12" name="Rectangle 11">
            <a:extLst>
              <a:ext uri="{FF2B5EF4-FFF2-40B4-BE49-F238E27FC236}">
                <a16:creationId xmlns:a16="http://schemas.microsoft.com/office/drawing/2014/main" id="{619D1BA2-3111-4E03-81E3-0D0F9BA3676D}"/>
              </a:ext>
              <a:ext uri="{C183D7F6-B498-43B3-948B-1728B52AA6E4}">
                <adec:decorative xmlns:adec="http://schemas.microsoft.com/office/drawing/2017/decorative" val="1"/>
              </a:ext>
            </a:extLst>
          </p:cNvPr>
          <p:cNvSpPr/>
          <p:nvPr/>
        </p:nvSpPr>
        <p:spPr>
          <a:xfrm>
            <a:off x="-1" y="-159"/>
            <a:ext cx="12192000" cy="244205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A4B20A4-BDBA-4ACB-BCCE-1FF6B09FE0A1}"/>
              </a:ext>
              <a:ext uri="{C183D7F6-B498-43B3-948B-1728B52AA6E4}">
                <adec:decorative xmlns:adec="http://schemas.microsoft.com/office/drawing/2017/decorative" val="1"/>
              </a:ext>
            </a:extLst>
          </p:cNvPr>
          <p:cNvSpPr/>
          <p:nvPr/>
        </p:nvSpPr>
        <p:spPr>
          <a:xfrm>
            <a:off x="-1" y="4903788"/>
            <a:ext cx="12192000" cy="1954212"/>
          </a:xfrm>
          <a:prstGeom prst="rect">
            <a:avLst/>
          </a:prstGeom>
          <a:solidFill>
            <a:schemeClr val="accent4">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95DD68C-FEB8-4CF6-883B-1CA9912E417D}"/>
              </a:ext>
              <a:ext uri="{C183D7F6-B498-43B3-948B-1728B52AA6E4}">
                <adec:decorative xmlns:adec="http://schemas.microsoft.com/office/drawing/2017/decorative" val="1"/>
              </a:ext>
            </a:extLst>
          </p:cNvPr>
          <p:cNvSpPr/>
          <p:nvPr/>
        </p:nvSpPr>
        <p:spPr>
          <a:xfrm>
            <a:off x="2976465" y="2325925"/>
            <a:ext cx="6242180" cy="159654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58327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sp>
        <p:nvSpPr>
          <p:cNvPr id="2" name="Text Placeholder 6">
            <a:extLst>
              <a:ext uri="{FF2B5EF4-FFF2-40B4-BE49-F238E27FC236}">
                <a16:creationId xmlns:a16="http://schemas.microsoft.com/office/drawing/2014/main" id="{8B8D76BD-18FE-5625-C6DA-B428023BCCA5}"/>
              </a:ext>
            </a:extLst>
          </p:cNvPr>
          <p:cNvSpPr txBox="1">
            <a:spLocks/>
          </p:cNvSpPr>
          <p:nvPr/>
        </p:nvSpPr>
        <p:spPr>
          <a:xfrm>
            <a:off x="555523" y="2233597"/>
            <a:ext cx="2879477" cy="179016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Incorrect prediction with low confidence.</a:t>
            </a:r>
          </a:p>
        </p:txBody>
      </p:sp>
      <p:pic>
        <p:nvPicPr>
          <p:cNvPr id="4" name="Imagem 3" descr="Uma imagem contendo pessoa, no interior, homem, segurando&#10;&#10;Descrição gerada automaticamente">
            <a:extLst>
              <a:ext uri="{FF2B5EF4-FFF2-40B4-BE49-F238E27FC236}">
                <a16:creationId xmlns:a16="http://schemas.microsoft.com/office/drawing/2014/main" id="{AB1C7B4A-B165-7FB0-9C1A-87B018E26928}"/>
              </a:ext>
            </a:extLst>
          </p:cNvPr>
          <p:cNvPicPr>
            <a:picLocks noChangeAspect="1"/>
          </p:cNvPicPr>
          <p:nvPr/>
        </p:nvPicPr>
        <p:blipFill>
          <a:blip r:embed="rId2"/>
          <a:stretch>
            <a:fillRect/>
          </a:stretch>
        </p:blipFill>
        <p:spPr>
          <a:xfrm>
            <a:off x="4037615" y="822956"/>
            <a:ext cx="7818131" cy="5212087"/>
          </a:xfrm>
          <a:prstGeom prst="rect">
            <a:avLst/>
          </a:prstGeom>
        </p:spPr>
      </p:pic>
    </p:spTree>
    <p:extLst>
      <p:ext uri="{BB962C8B-B14F-4D97-AF65-F5344CB8AC3E}">
        <p14:creationId xmlns:p14="http://schemas.microsoft.com/office/powerpoint/2010/main" val="3587407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5" name="Imagem 4" descr="Cadeira em frente a espelho&#10;&#10;Descrição gerada automaticamente com confiança baixa">
            <a:extLst>
              <a:ext uri="{FF2B5EF4-FFF2-40B4-BE49-F238E27FC236}">
                <a16:creationId xmlns:a16="http://schemas.microsoft.com/office/drawing/2014/main" id="{9880E9CF-9B3B-688F-20FC-28BB46F41F36}"/>
              </a:ext>
            </a:extLst>
          </p:cNvPr>
          <p:cNvPicPr>
            <a:picLocks noChangeAspect="1"/>
          </p:cNvPicPr>
          <p:nvPr/>
        </p:nvPicPr>
        <p:blipFill>
          <a:blip r:embed="rId2"/>
          <a:stretch>
            <a:fillRect/>
          </a:stretch>
        </p:blipFill>
        <p:spPr>
          <a:xfrm>
            <a:off x="5164299" y="2991273"/>
            <a:ext cx="5496509" cy="3664339"/>
          </a:xfrm>
          <a:prstGeom prst="rect">
            <a:avLst/>
          </a:prstGeom>
        </p:spPr>
      </p:pic>
      <p:sp>
        <p:nvSpPr>
          <p:cNvPr id="6" name="Text Placeholder 17">
            <a:extLst>
              <a:ext uri="{FF2B5EF4-FFF2-40B4-BE49-F238E27FC236}">
                <a16:creationId xmlns:a16="http://schemas.microsoft.com/office/drawing/2014/main" id="{9695B501-06FE-3AB1-E94F-741D04119F03}"/>
              </a:ext>
            </a:extLst>
          </p:cNvPr>
          <p:cNvSpPr txBox="1">
            <a:spLocks/>
          </p:cNvSpPr>
          <p:nvPr/>
        </p:nvSpPr>
        <p:spPr>
          <a:xfrm>
            <a:off x="5423418" y="982533"/>
            <a:ext cx="4978273" cy="1925475"/>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final step of this challenge calculates the percentage of the area of the child seat that stands inside the passenger vehicle, returning if the child seat is indeed inside the passenger vehicle.</a:t>
            </a:r>
          </a:p>
        </p:txBody>
      </p:sp>
    </p:spTree>
    <p:extLst>
      <p:ext uri="{BB962C8B-B14F-4D97-AF65-F5344CB8AC3E}">
        <p14:creationId xmlns:p14="http://schemas.microsoft.com/office/powerpoint/2010/main" val="3680492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486566" y="3035081"/>
            <a:ext cx="2341256" cy="640698"/>
          </a:xfrm>
        </p:spPr>
        <p:txBody>
          <a:bodyPr anchor="ctr">
            <a:normAutofit/>
          </a:bodyPr>
          <a:lstStyle/>
          <a:p>
            <a:r>
              <a:rPr lang="en-US" sz="2000" dirty="0"/>
              <a:t>bonus CHALLENGE</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4"/>
          </p:nvPr>
        </p:nvSpPr>
        <p:spPr>
          <a:xfrm>
            <a:off x="1486566" y="3913108"/>
            <a:ext cx="2879477" cy="1790164"/>
          </a:xfrm>
        </p:spPr>
        <p:txBody>
          <a:bodyPr anchor="t">
            <a:normAutofit/>
          </a:bodyPr>
          <a:lstStyle/>
          <a:p>
            <a:pPr>
              <a:spcAft>
                <a:spcPts val="600"/>
              </a:spcAft>
            </a:pPr>
            <a:r>
              <a:rPr lang="en-US" dirty="0"/>
              <a:t>The goal of this bonus challenge was to generate synthetic data by inserting smoke inside the vehicle, and then implementing a smoke detection system based in an AI algorithm.</a:t>
            </a:r>
          </a:p>
        </p:txBody>
      </p:sp>
      <p:pic>
        <p:nvPicPr>
          <p:cNvPr id="11" name="Espaço Reservado para Imagem 10" descr="Uma imagem contendo mesa, cheio, comida, pilha&#10;&#10;Descrição gerada automaticamente">
            <a:extLst>
              <a:ext uri="{FF2B5EF4-FFF2-40B4-BE49-F238E27FC236}">
                <a16:creationId xmlns:a16="http://schemas.microsoft.com/office/drawing/2014/main" id="{F11930C9-B6B1-213C-8C2B-BB535A5EE30D}"/>
              </a:ext>
            </a:extLst>
          </p:cNvPr>
          <p:cNvPicPr>
            <a:picLocks noGrp="1" noChangeAspect="1"/>
          </p:cNvPicPr>
          <p:nvPr>
            <p:ph type="pic" sz="quarter" idx="15"/>
          </p:nvPr>
        </p:nvPicPr>
        <p:blipFill>
          <a:blip r:embed="rId2"/>
          <a:srcRect l="17531" r="17531"/>
          <a:stretch>
            <a:fillRect/>
          </a:stretch>
        </p:blipFill>
        <p:spPr/>
      </p:pic>
    </p:spTree>
    <p:extLst>
      <p:ext uri="{BB962C8B-B14F-4D97-AF65-F5344CB8AC3E}">
        <p14:creationId xmlns:p14="http://schemas.microsoft.com/office/powerpoint/2010/main" val="214029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methodology</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1" y="457200"/>
            <a:ext cx="4542739" cy="622019"/>
          </a:xfrm>
        </p:spPr>
        <p:txBody>
          <a:bodyPr/>
          <a:lstStyle/>
          <a:p>
            <a:r>
              <a:rPr lang="en-US" dirty="0"/>
              <a:t>Downloading smoke pictures</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1" y="1032330"/>
            <a:ext cx="5444804" cy="1370672"/>
          </a:xfrm>
        </p:spPr>
        <p:txBody>
          <a:bodyPr/>
          <a:lstStyle/>
          <a:p>
            <a:r>
              <a:rPr lang="en-US" dirty="0"/>
              <a:t>The smoke images downloaded had no background, because they are easier to combine to another picture (which in this case was the interior of the vehicle).</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0" y="2606239"/>
            <a:ext cx="4379556" cy="428891"/>
          </a:xfrm>
        </p:spPr>
        <p:txBody>
          <a:bodyPr/>
          <a:lstStyle/>
          <a:p>
            <a:r>
              <a:rPr lang="en-US" dirty="0"/>
              <a:t>Transforming to grayscale</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39" y="3039825"/>
            <a:ext cx="5444803" cy="1370672"/>
          </a:xfrm>
        </p:spPr>
        <p:txBody>
          <a:bodyPr/>
          <a:lstStyle/>
          <a:p>
            <a:r>
              <a:rPr lang="en-US" dirty="0"/>
              <a:t>The images from the vehicles are the same used in the main challenge, which means that they are grayscale, so, in order to create a more fluid mix, the smoke pictures were transformed as well</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345914"/>
            <a:ext cx="4379558" cy="834808"/>
          </a:xfrm>
        </p:spPr>
        <p:txBody>
          <a:bodyPr/>
          <a:lstStyle/>
          <a:p>
            <a:r>
              <a:rPr lang="en-US" dirty="0"/>
              <a:t>Generating data augmentation</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1" y="5180721"/>
            <a:ext cx="5444801" cy="1450988"/>
          </a:xfrm>
        </p:spPr>
        <p:txBody>
          <a:bodyPr/>
          <a:lstStyle/>
          <a:p>
            <a:r>
              <a:rPr lang="en-US" dirty="0"/>
              <a:t>With the aid of the </a:t>
            </a:r>
            <a:r>
              <a:rPr lang="en-US" dirty="0" err="1"/>
              <a:t>AugLy</a:t>
            </a:r>
            <a:r>
              <a:rPr lang="en-US" dirty="0"/>
              <a:t> library, it was generated some synthetic data with smoke inside the interior of the vehicle</a:t>
            </a:r>
          </a:p>
        </p:txBody>
      </p:sp>
    </p:spTree>
    <p:extLst>
      <p:ext uri="{BB962C8B-B14F-4D97-AF65-F5344CB8AC3E}">
        <p14:creationId xmlns:p14="http://schemas.microsoft.com/office/powerpoint/2010/main" val="386977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Dataset</a:t>
            </a:r>
            <a:br>
              <a:rPr lang="en-US" noProof="0" dirty="0"/>
            </a:br>
            <a:r>
              <a:rPr lang="en-US" noProof="0" dirty="0"/>
              <a:t>construction</a:t>
            </a:r>
            <a:endParaRPr lang="en-US" dirty="0"/>
          </a:p>
        </p:txBody>
      </p:sp>
      <p:sp>
        <p:nvSpPr>
          <p:cNvPr id="11" name="Espaço Reservado para Texto 10">
            <a:extLst>
              <a:ext uri="{FF2B5EF4-FFF2-40B4-BE49-F238E27FC236}">
                <a16:creationId xmlns:a16="http://schemas.microsoft.com/office/drawing/2014/main" id="{8B5BA960-5EDD-AD24-7B57-51F85A960CCE}"/>
              </a:ext>
            </a:extLst>
          </p:cNvPr>
          <p:cNvSpPr>
            <a:spLocks noGrp="1"/>
          </p:cNvSpPr>
          <p:nvPr>
            <p:ph type="body" sz="quarter" idx="16"/>
          </p:nvPr>
        </p:nvSpPr>
        <p:spPr>
          <a:xfrm>
            <a:off x="4873624" y="4447493"/>
            <a:ext cx="2618858" cy="491509"/>
          </a:xfrm>
        </p:spPr>
        <p:txBody>
          <a:bodyPr/>
          <a:lstStyle/>
          <a:p>
            <a:r>
              <a:rPr lang="pt-BR" dirty="0"/>
              <a:t>500 </a:t>
            </a:r>
            <a:r>
              <a:rPr lang="pt-BR" dirty="0" err="1"/>
              <a:t>images</a:t>
            </a:r>
            <a:r>
              <a:rPr lang="pt-BR" dirty="0"/>
              <a:t> = total</a:t>
            </a:r>
          </a:p>
        </p:txBody>
      </p:sp>
      <p:sp>
        <p:nvSpPr>
          <p:cNvPr id="26" name="Espaço Reservado para Texto 10">
            <a:extLst>
              <a:ext uri="{FF2B5EF4-FFF2-40B4-BE49-F238E27FC236}">
                <a16:creationId xmlns:a16="http://schemas.microsoft.com/office/drawing/2014/main" id="{D7D87278-A9CD-A28A-AE77-BA1871E2C998}"/>
              </a:ext>
            </a:extLst>
          </p:cNvPr>
          <p:cNvSpPr txBox="1">
            <a:spLocks/>
          </p:cNvSpPr>
          <p:nvPr/>
        </p:nvSpPr>
        <p:spPr>
          <a:xfrm>
            <a:off x="1887628" y="5768499"/>
            <a:ext cx="3119601"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300 </a:t>
            </a:r>
            <a:r>
              <a:rPr lang="pt-BR" dirty="0" err="1"/>
              <a:t>images</a:t>
            </a:r>
            <a:r>
              <a:rPr lang="pt-BR" dirty="0"/>
              <a:t> = </a:t>
            </a:r>
            <a:r>
              <a:rPr lang="pt-BR" dirty="0" err="1"/>
              <a:t>train</a:t>
            </a:r>
            <a:endParaRPr lang="pt-BR" dirty="0"/>
          </a:p>
        </p:txBody>
      </p:sp>
      <p:sp>
        <p:nvSpPr>
          <p:cNvPr id="32" name="Espaço Reservado para Texto 10">
            <a:extLst>
              <a:ext uri="{FF2B5EF4-FFF2-40B4-BE49-F238E27FC236}">
                <a16:creationId xmlns:a16="http://schemas.microsoft.com/office/drawing/2014/main" id="{5DF070C8-F054-D149-512E-3169F9B175D2}"/>
              </a:ext>
            </a:extLst>
          </p:cNvPr>
          <p:cNvSpPr txBox="1">
            <a:spLocks/>
          </p:cNvSpPr>
          <p:nvPr/>
        </p:nvSpPr>
        <p:spPr>
          <a:xfrm>
            <a:off x="4601513" y="5739913"/>
            <a:ext cx="3119601"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100 </a:t>
            </a:r>
            <a:r>
              <a:rPr lang="pt-BR" dirty="0" err="1"/>
              <a:t>images</a:t>
            </a:r>
            <a:r>
              <a:rPr lang="pt-BR" dirty="0"/>
              <a:t> = </a:t>
            </a:r>
            <a:r>
              <a:rPr lang="pt-BR" dirty="0" err="1"/>
              <a:t>test</a:t>
            </a:r>
            <a:endParaRPr lang="pt-BR" dirty="0"/>
          </a:p>
        </p:txBody>
      </p:sp>
      <p:sp>
        <p:nvSpPr>
          <p:cNvPr id="33" name="Espaço Reservado para Texto 10">
            <a:extLst>
              <a:ext uri="{FF2B5EF4-FFF2-40B4-BE49-F238E27FC236}">
                <a16:creationId xmlns:a16="http://schemas.microsoft.com/office/drawing/2014/main" id="{8C214BFA-5D26-2FA2-8AFB-0C58A63811AF}"/>
              </a:ext>
            </a:extLst>
          </p:cNvPr>
          <p:cNvSpPr txBox="1">
            <a:spLocks/>
          </p:cNvSpPr>
          <p:nvPr/>
        </p:nvSpPr>
        <p:spPr>
          <a:xfrm>
            <a:off x="7203432" y="5768498"/>
            <a:ext cx="3845834"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100 </a:t>
            </a:r>
            <a:r>
              <a:rPr lang="pt-BR" dirty="0" err="1"/>
              <a:t>images</a:t>
            </a:r>
            <a:r>
              <a:rPr lang="pt-BR" dirty="0"/>
              <a:t> = </a:t>
            </a:r>
            <a:r>
              <a:rPr lang="pt-BR" dirty="0" err="1"/>
              <a:t>validation</a:t>
            </a:r>
            <a:endParaRPr lang="pt-BR" dirty="0"/>
          </a:p>
        </p:txBody>
      </p:sp>
      <p:cxnSp>
        <p:nvCxnSpPr>
          <p:cNvPr id="35" name="Conector de Seta Reta 34">
            <a:extLst>
              <a:ext uri="{FF2B5EF4-FFF2-40B4-BE49-F238E27FC236}">
                <a16:creationId xmlns:a16="http://schemas.microsoft.com/office/drawing/2014/main" id="{0E71C6DF-7D10-0459-305C-ABB92A4689A7}"/>
              </a:ext>
            </a:extLst>
          </p:cNvPr>
          <p:cNvCxnSpPr>
            <a:stCxn id="11" idx="2"/>
            <a:endCxn id="26" idx="0"/>
          </p:cNvCxnSpPr>
          <p:nvPr/>
        </p:nvCxnSpPr>
        <p:spPr>
          <a:xfrm flipH="1">
            <a:off x="3447429" y="4939002"/>
            <a:ext cx="2735624" cy="8294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ED70FC77-D173-E741-107C-78DBF7B9D82A}"/>
              </a:ext>
            </a:extLst>
          </p:cNvPr>
          <p:cNvCxnSpPr>
            <a:cxnSpLocks/>
            <a:stCxn id="11" idx="2"/>
            <a:endCxn id="32" idx="0"/>
          </p:cNvCxnSpPr>
          <p:nvPr/>
        </p:nvCxnSpPr>
        <p:spPr>
          <a:xfrm flipH="1">
            <a:off x="6161314" y="4939002"/>
            <a:ext cx="21739" cy="8009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8615E4A-5468-0623-D97A-7EA381A283B8}"/>
              </a:ext>
            </a:extLst>
          </p:cNvPr>
          <p:cNvCxnSpPr>
            <a:cxnSpLocks/>
            <a:stCxn id="11" idx="2"/>
            <a:endCxn id="33" idx="0"/>
          </p:cNvCxnSpPr>
          <p:nvPr/>
        </p:nvCxnSpPr>
        <p:spPr>
          <a:xfrm>
            <a:off x="6183053" y="4939002"/>
            <a:ext cx="2943296" cy="8294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spaço Reservado para Texto 10">
            <a:extLst>
              <a:ext uri="{FF2B5EF4-FFF2-40B4-BE49-F238E27FC236}">
                <a16:creationId xmlns:a16="http://schemas.microsoft.com/office/drawing/2014/main" id="{13ABE96F-210A-0B9B-C55A-C64F78682FB9}"/>
              </a:ext>
            </a:extLst>
          </p:cNvPr>
          <p:cNvSpPr txBox="1">
            <a:spLocks/>
          </p:cNvSpPr>
          <p:nvPr/>
        </p:nvSpPr>
        <p:spPr>
          <a:xfrm>
            <a:off x="4285373" y="2462859"/>
            <a:ext cx="3795359"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32 </a:t>
            </a:r>
            <a:r>
              <a:rPr lang="pt-BR" dirty="0" err="1"/>
              <a:t>different</a:t>
            </a:r>
            <a:r>
              <a:rPr lang="pt-BR" dirty="0"/>
              <a:t> </a:t>
            </a:r>
            <a:r>
              <a:rPr lang="pt-BR" dirty="0" err="1"/>
              <a:t>smoke</a:t>
            </a:r>
            <a:r>
              <a:rPr lang="pt-BR" dirty="0"/>
              <a:t> </a:t>
            </a:r>
            <a:r>
              <a:rPr lang="pt-BR" dirty="0" err="1"/>
              <a:t>images</a:t>
            </a:r>
            <a:endParaRPr lang="pt-BR" dirty="0"/>
          </a:p>
        </p:txBody>
      </p:sp>
      <p:cxnSp>
        <p:nvCxnSpPr>
          <p:cNvPr id="4" name="Conector de Seta Reta 3">
            <a:extLst>
              <a:ext uri="{FF2B5EF4-FFF2-40B4-BE49-F238E27FC236}">
                <a16:creationId xmlns:a16="http://schemas.microsoft.com/office/drawing/2014/main" id="{62C48AEC-5182-BFAF-B856-8DC18E3B27A5}"/>
              </a:ext>
            </a:extLst>
          </p:cNvPr>
          <p:cNvCxnSpPr>
            <a:cxnSpLocks/>
            <a:stCxn id="2" idx="2"/>
            <a:endCxn id="10" idx="0"/>
          </p:cNvCxnSpPr>
          <p:nvPr/>
        </p:nvCxnSpPr>
        <p:spPr>
          <a:xfrm>
            <a:off x="6183053" y="2954368"/>
            <a:ext cx="0" cy="5726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49C2B043-9CF8-001A-DDA5-E373CAEA16DE}"/>
              </a:ext>
            </a:extLst>
          </p:cNvPr>
          <p:cNvSpPr txBox="1"/>
          <p:nvPr/>
        </p:nvSpPr>
        <p:spPr>
          <a:xfrm>
            <a:off x="4708701" y="3527064"/>
            <a:ext cx="3012491" cy="369332"/>
          </a:xfrm>
          <a:prstGeom prst="rect">
            <a:avLst/>
          </a:prstGeom>
          <a:noFill/>
        </p:spPr>
        <p:txBody>
          <a:bodyPr wrap="none" rtlCol="0">
            <a:spAutoFit/>
          </a:bodyPr>
          <a:lstStyle/>
          <a:p>
            <a:r>
              <a:rPr lang="pt-BR" dirty="0" err="1"/>
              <a:t>Synthetic</a:t>
            </a:r>
            <a:r>
              <a:rPr lang="pt-BR" dirty="0"/>
              <a:t> </a:t>
            </a:r>
            <a:r>
              <a:rPr lang="pt-BR" dirty="0" err="1"/>
              <a:t>images</a:t>
            </a:r>
            <a:r>
              <a:rPr lang="pt-BR" dirty="0"/>
              <a:t> </a:t>
            </a:r>
            <a:r>
              <a:rPr lang="pt-BR" dirty="0" err="1"/>
              <a:t>generation</a:t>
            </a:r>
            <a:endParaRPr lang="pt-BR" dirty="0"/>
          </a:p>
        </p:txBody>
      </p:sp>
      <p:sp>
        <p:nvSpPr>
          <p:cNvPr id="10" name="Retângulo 9">
            <a:extLst>
              <a:ext uri="{FF2B5EF4-FFF2-40B4-BE49-F238E27FC236}">
                <a16:creationId xmlns:a16="http://schemas.microsoft.com/office/drawing/2014/main" id="{51983BC6-DAC6-E8CB-399E-8D096DF9BA36}"/>
              </a:ext>
            </a:extLst>
          </p:cNvPr>
          <p:cNvSpPr/>
          <p:nvPr/>
        </p:nvSpPr>
        <p:spPr>
          <a:xfrm>
            <a:off x="4494973" y="3527064"/>
            <a:ext cx="3376159" cy="434930"/>
          </a:xfrm>
          <a:prstGeom prst="rect">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 name="Conector de Seta Reta 14">
            <a:extLst>
              <a:ext uri="{FF2B5EF4-FFF2-40B4-BE49-F238E27FC236}">
                <a16:creationId xmlns:a16="http://schemas.microsoft.com/office/drawing/2014/main" id="{D54F924D-7108-952D-7891-D690884355D2}"/>
              </a:ext>
            </a:extLst>
          </p:cNvPr>
          <p:cNvCxnSpPr>
            <a:cxnSpLocks/>
            <a:stCxn id="10" idx="2"/>
            <a:endCxn id="11" idx="0"/>
          </p:cNvCxnSpPr>
          <p:nvPr/>
        </p:nvCxnSpPr>
        <p:spPr>
          <a:xfrm>
            <a:off x="6183053" y="3961994"/>
            <a:ext cx="0" cy="4854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29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Dataset Example</a:t>
            </a:r>
            <a:br>
              <a:rPr lang="en-US" noProof="0" dirty="0"/>
            </a:br>
            <a:r>
              <a:rPr lang="en-US" noProof="0" dirty="0"/>
              <a:t>synthetic images generation</a:t>
            </a:r>
            <a:endParaRPr lang="en-US" dirty="0"/>
          </a:p>
        </p:txBody>
      </p:sp>
      <p:pic>
        <p:nvPicPr>
          <p:cNvPr id="8" name="Imagem 7" descr="Imagem em preto e branco&#10;&#10;Descrição gerada automaticamente">
            <a:extLst>
              <a:ext uri="{FF2B5EF4-FFF2-40B4-BE49-F238E27FC236}">
                <a16:creationId xmlns:a16="http://schemas.microsoft.com/office/drawing/2014/main" id="{16307788-3A4A-E289-C6C4-E4E3AA58B5E7}"/>
              </a:ext>
            </a:extLst>
          </p:cNvPr>
          <p:cNvPicPr>
            <a:picLocks noChangeAspect="1"/>
          </p:cNvPicPr>
          <p:nvPr/>
        </p:nvPicPr>
        <p:blipFill>
          <a:blip r:embed="rId2"/>
          <a:stretch>
            <a:fillRect/>
          </a:stretch>
        </p:blipFill>
        <p:spPr>
          <a:xfrm>
            <a:off x="2433303" y="2529000"/>
            <a:ext cx="2390624" cy="3827350"/>
          </a:xfrm>
          <a:prstGeom prst="rect">
            <a:avLst/>
          </a:prstGeom>
        </p:spPr>
      </p:pic>
      <p:pic>
        <p:nvPicPr>
          <p:cNvPr id="13" name="Imagem 12" descr="Foto preta e branca de trem nos trilhos soltando fumaça&#10;&#10;Descrição gerada automaticamente com confiança média">
            <a:extLst>
              <a:ext uri="{FF2B5EF4-FFF2-40B4-BE49-F238E27FC236}">
                <a16:creationId xmlns:a16="http://schemas.microsoft.com/office/drawing/2014/main" id="{91083D90-85C5-8584-A0E0-42CDE8897F72}"/>
              </a:ext>
            </a:extLst>
          </p:cNvPr>
          <p:cNvPicPr>
            <a:picLocks noChangeAspect="1"/>
          </p:cNvPicPr>
          <p:nvPr/>
        </p:nvPicPr>
        <p:blipFill>
          <a:blip r:embed="rId3"/>
          <a:stretch>
            <a:fillRect/>
          </a:stretch>
        </p:blipFill>
        <p:spPr>
          <a:xfrm>
            <a:off x="6753218" y="2228169"/>
            <a:ext cx="3342254" cy="2228169"/>
          </a:xfrm>
          <a:prstGeom prst="rect">
            <a:avLst/>
          </a:prstGeom>
        </p:spPr>
      </p:pic>
      <p:pic>
        <p:nvPicPr>
          <p:cNvPr id="18" name="Imagem 17" descr="Uma imagem contendo mesa, cheio, comida, pilha&#10;&#10;Descrição gerada automaticamente">
            <a:extLst>
              <a:ext uri="{FF2B5EF4-FFF2-40B4-BE49-F238E27FC236}">
                <a16:creationId xmlns:a16="http://schemas.microsoft.com/office/drawing/2014/main" id="{608E96CE-530E-DA1A-35C2-E6413E4733CD}"/>
              </a:ext>
            </a:extLst>
          </p:cNvPr>
          <p:cNvPicPr>
            <a:picLocks noChangeAspect="1"/>
          </p:cNvPicPr>
          <p:nvPr/>
        </p:nvPicPr>
        <p:blipFill>
          <a:blip r:embed="rId4"/>
          <a:stretch>
            <a:fillRect/>
          </a:stretch>
        </p:blipFill>
        <p:spPr>
          <a:xfrm>
            <a:off x="6753218" y="4629831"/>
            <a:ext cx="3342254" cy="2228169"/>
          </a:xfrm>
          <a:prstGeom prst="rect">
            <a:avLst/>
          </a:prstGeom>
        </p:spPr>
      </p:pic>
      <p:cxnSp>
        <p:nvCxnSpPr>
          <p:cNvPr id="21" name="Conector de Seta Reta 20">
            <a:extLst>
              <a:ext uri="{FF2B5EF4-FFF2-40B4-BE49-F238E27FC236}">
                <a16:creationId xmlns:a16="http://schemas.microsoft.com/office/drawing/2014/main" id="{EF5DE639-364F-D82D-4197-F124472FF82F}"/>
              </a:ext>
            </a:extLst>
          </p:cNvPr>
          <p:cNvCxnSpPr>
            <a:cxnSpLocks/>
            <a:stCxn id="8" idx="3"/>
            <a:endCxn id="13" idx="1"/>
          </p:cNvCxnSpPr>
          <p:nvPr/>
        </p:nvCxnSpPr>
        <p:spPr>
          <a:xfrm flipV="1">
            <a:off x="4823927" y="3342254"/>
            <a:ext cx="1929291" cy="11004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7BE5FC1D-A42A-D234-AB12-741C79947071}"/>
              </a:ext>
            </a:extLst>
          </p:cNvPr>
          <p:cNvCxnSpPr>
            <a:cxnSpLocks/>
            <a:stCxn id="8" idx="3"/>
            <a:endCxn id="18" idx="1"/>
          </p:cNvCxnSpPr>
          <p:nvPr/>
        </p:nvCxnSpPr>
        <p:spPr>
          <a:xfrm>
            <a:off x="4823927" y="4442675"/>
            <a:ext cx="1929291" cy="1301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47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3" name="Imagem 2">
            <a:extLst>
              <a:ext uri="{FF2B5EF4-FFF2-40B4-BE49-F238E27FC236}">
                <a16:creationId xmlns:a16="http://schemas.microsoft.com/office/drawing/2014/main" id="{6584B8F1-E203-2F10-4571-2DB44788601E}"/>
              </a:ext>
            </a:extLst>
          </p:cNvPr>
          <p:cNvPicPr>
            <a:picLocks noChangeAspect="1"/>
          </p:cNvPicPr>
          <p:nvPr/>
        </p:nvPicPr>
        <p:blipFill>
          <a:blip r:embed="rId2"/>
          <a:stretch>
            <a:fillRect/>
          </a:stretch>
        </p:blipFill>
        <p:spPr>
          <a:xfrm>
            <a:off x="3760218" y="681135"/>
            <a:ext cx="8247168" cy="5495730"/>
          </a:xfrm>
          <a:prstGeom prst="rect">
            <a:avLst/>
          </a:prstGeom>
        </p:spPr>
      </p:pic>
      <p:sp>
        <p:nvSpPr>
          <p:cNvPr id="4" name="Text Placeholder 6">
            <a:extLst>
              <a:ext uri="{FF2B5EF4-FFF2-40B4-BE49-F238E27FC236}">
                <a16:creationId xmlns:a16="http://schemas.microsoft.com/office/drawing/2014/main" id="{DD1B1BAA-CB7D-37F2-2563-61F5FA63B060}"/>
              </a:ext>
            </a:extLst>
          </p:cNvPr>
          <p:cNvSpPr txBox="1">
            <a:spLocks/>
          </p:cNvSpPr>
          <p:nvPr/>
        </p:nvSpPr>
        <p:spPr>
          <a:xfrm>
            <a:off x="555523" y="2233597"/>
            <a:ext cx="2879477" cy="179016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It was used the same architecture of the main challenge (YOLOv7), with the same </a:t>
            </a:r>
            <a:r>
              <a:rPr lang="en-US" sz="1600" dirty="0" err="1"/>
              <a:t>hyperparams</a:t>
            </a:r>
            <a:endParaRPr lang="en-US" sz="1600" dirty="0"/>
          </a:p>
        </p:txBody>
      </p:sp>
    </p:spTree>
    <p:extLst>
      <p:ext uri="{BB962C8B-B14F-4D97-AF65-F5344CB8AC3E}">
        <p14:creationId xmlns:p14="http://schemas.microsoft.com/office/powerpoint/2010/main" val="73715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5" name="Imagem 4">
            <a:extLst>
              <a:ext uri="{FF2B5EF4-FFF2-40B4-BE49-F238E27FC236}">
                <a16:creationId xmlns:a16="http://schemas.microsoft.com/office/drawing/2014/main" id="{12C01648-18D3-AEF1-90E1-7BE4BC14530D}"/>
              </a:ext>
            </a:extLst>
          </p:cNvPr>
          <p:cNvPicPr>
            <a:picLocks noChangeAspect="1"/>
          </p:cNvPicPr>
          <p:nvPr/>
        </p:nvPicPr>
        <p:blipFill>
          <a:blip r:embed="rId2"/>
          <a:stretch>
            <a:fillRect/>
          </a:stretch>
        </p:blipFill>
        <p:spPr>
          <a:xfrm>
            <a:off x="3789247" y="279917"/>
            <a:ext cx="8150826" cy="6111551"/>
          </a:xfrm>
          <a:prstGeom prst="rect">
            <a:avLst/>
          </a:prstGeom>
        </p:spPr>
      </p:pic>
    </p:spTree>
    <p:extLst>
      <p:ext uri="{BB962C8B-B14F-4D97-AF65-F5344CB8AC3E}">
        <p14:creationId xmlns:p14="http://schemas.microsoft.com/office/powerpoint/2010/main" val="4104221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sp>
        <p:nvSpPr>
          <p:cNvPr id="6" name="Text Placeholder 6">
            <a:extLst>
              <a:ext uri="{FF2B5EF4-FFF2-40B4-BE49-F238E27FC236}">
                <a16:creationId xmlns:a16="http://schemas.microsoft.com/office/drawing/2014/main" id="{AA6CF006-E2EC-2874-B2B0-F92A6E105A5D}"/>
              </a:ext>
            </a:extLst>
          </p:cNvPr>
          <p:cNvSpPr txBox="1">
            <a:spLocks/>
          </p:cNvSpPr>
          <p:nvPr/>
        </p:nvSpPr>
        <p:spPr>
          <a:xfrm>
            <a:off x="555523" y="2233597"/>
            <a:ext cx="2879477" cy="179016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Correct prediction with not so high confidence.</a:t>
            </a:r>
          </a:p>
        </p:txBody>
      </p:sp>
      <p:pic>
        <p:nvPicPr>
          <p:cNvPr id="4" name="Imagem 3" descr="Uma imagem contendo no interior, cadeira, carro, mesa&#10;&#10;Descrição gerada automaticamente">
            <a:extLst>
              <a:ext uri="{FF2B5EF4-FFF2-40B4-BE49-F238E27FC236}">
                <a16:creationId xmlns:a16="http://schemas.microsoft.com/office/drawing/2014/main" id="{9B88975B-C803-BC6C-FF47-09C653258231}"/>
              </a:ext>
            </a:extLst>
          </p:cNvPr>
          <p:cNvPicPr>
            <a:picLocks noChangeAspect="1"/>
          </p:cNvPicPr>
          <p:nvPr/>
        </p:nvPicPr>
        <p:blipFill>
          <a:blip r:embed="rId2"/>
          <a:stretch>
            <a:fillRect/>
          </a:stretch>
        </p:blipFill>
        <p:spPr>
          <a:xfrm>
            <a:off x="4166897" y="885631"/>
            <a:ext cx="7630106" cy="5086737"/>
          </a:xfrm>
          <a:prstGeom prst="rect">
            <a:avLst/>
          </a:prstGeom>
        </p:spPr>
      </p:pic>
    </p:spTree>
    <p:extLst>
      <p:ext uri="{BB962C8B-B14F-4D97-AF65-F5344CB8AC3E}">
        <p14:creationId xmlns:p14="http://schemas.microsoft.com/office/powerpoint/2010/main" val="121945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sp>
        <p:nvSpPr>
          <p:cNvPr id="3" name="Text Placeholder 6">
            <a:extLst>
              <a:ext uri="{FF2B5EF4-FFF2-40B4-BE49-F238E27FC236}">
                <a16:creationId xmlns:a16="http://schemas.microsoft.com/office/drawing/2014/main" id="{2771D8DD-DD35-230F-C09F-9E990F2E4BF8}"/>
              </a:ext>
            </a:extLst>
          </p:cNvPr>
          <p:cNvSpPr txBox="1">
            <a:spLocks/>
          </p:cNvSpPr>
          <p:nvPr/>
        </p:nvSpPr>
        <p:spPr>
          <a:xfrm>
            <a:off x="555523" y="2233597"/>
            <a:ext cx="2879477" cy="179016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Incorrect prediction with low confidence.</a:t>
            </a:r>
          </a:p>
        </p:txBody>
      </p:sp>
      <p:pic>
        <p:nvPicPr>
          <p:cNvPr id="8" name="Imagem 7" descr="Uma imagem contendo no interior, cama, pequeno, carro&#10;&#10;Descrição gerada automaticamente">
            <a:extLst>
              <a:ext uri="{FF2B5EF4-FFF2-40B4-BE49-F238E27FC236}">
                <a16:creationId xmlns:a16="http://schemas.microsoft.com/office/drawing/2014/main" id="{903C9320-9874-801E-150A-E4AF5A5F5B13}"/>
              </a:ext>
            </a:extLst>
          </p:cNvPr>
          <p:cNvPicPr>
            <a:picLocks noChangeAspect="1"/>
          </p:cNvPicPr>
          <p:nvPr/>
        </p:nvPicPr>
        <p:blipFill>
          <a:blip r:embed="rId2"/>
          <a:stretch>
            <a:fillRect/>
          </a:stretch>
        </p:blipFill>
        <p:spPr>
          <a:xfrm>
            <a:off x="4166898" y="885631"/>
            <a:ext cx="7630106" cy="5086737"/>
          </a:xfrm>
          <a:prstGeom prst="rect">
            <a:avLst/>
          </a:prstGeom>
        </p:spPr>
      </p:pic>
    </p:spTree>
    <p:extLst>
      <p:ext uri="{BB962C8B-B14F-4D97-AF65-F5344CB8AC3E}">
        <p14:creationId xmlns:p14="http://schemas.microsoft.com/office/powerpoint/2010/main" val="482853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ço Reservado para Imagem 19" descr="Criança sentada no colo de um carro&#10;&#10;Descrição gerada automaticamente com confiança baixa">
            <a:extLst>
              <a:ext uri="{FF2B5EF4-FFF2-40B4-BE49-F238E27FC236}">
                <a16:creationId xmlns:a16="http://schemas.microsoft.com/office/drawing/2014/main" id="{E9B267B9-19D9-7C4C-5AD3-310C3C2FEDC4}"/>
              </a:ext>
            </a:extLst>
          </p:cNvPr>
          <p:cNvPicPr>
            <a:picLocks noGrp="1" noChangeAspect="1"/>
          </p:cNvPicPr>
          <p:nvPr>
            <p:ph type="pic" sz="quarter" idx="15"/>
          </p:nvPr>
        </p:nvPicPr>
        <p:blipFill rotWithShape="1">
          <a:blip r:embed="rId2"/>
          <a:srcRect l="12301" r="22674" b="-1"/>
          <a:stretch/>
        </p:blipFill>
        <p:spPr>
          <a:xfrm>
            <a:off x="5511344" y="10"/>
            <a:ext cx="6680656" cy="6857990"/>
          </a:xfrm>
          <a:prstGeom prst="rect">
            <a:avLst/>
          </a:prstGeom>
          <a:noFill/>
        </p:spPr>
      </p:pic>
      <p:sp>
        <p:nvSpPr>
          <p:cNvPr id="3" name="Title 2">
            <a:extLst>
              <a:ext uri="{FF2B5EF4-FFF2-40B4-BE49-F238E27FC236}">
                <a16:creationId xmlns:a16="http://schemas.microsoft.com/office/drawing/2014/main" id="{65A25FA4-A288-4460-BF12-637E077953CB}"/>
              </a:ext>
            </a:extLst>
          </p:cNvPr>
          <p:cNvSpPr>
            <a:spLocks noGrp="1"/>
          </p:cNvSpPr>
          <p:nvPr>
            <p:ph type="title"/>
          </p:nvPr>
        </p:nvSpPr>
        <p:spPr>
          <a:xfrm>
            <a:off x="1486566" y="3035081"/>
            <a:ext cx="2341256" cy="640698"/>
          </a:xfrm>
        </p:spPr>
        <p:txBody>
          <a:bodyPr anchor="ctr">
            <a:normAutofit/>
          </a:bodyPr>
          <a:lstStyle/>
          <a:p>
            <a:r>
              <a:rPr lang="en-US" sz="2000"/>
              <a:t>MAIN CHALLENGE</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4"/>
          </p:nvPr>
        </p:nvSpPr>
        <p:spPr>
          <a:xfrm>
            <a:off x="1486566" y="3913108"/>
            <a:ext cx="2879477" cy="1790164"/>
          </a:xfrm>
        </p:spPr>
        <p:txBody>
          <a:bodyPr anchor="t">
            <a:normAutofit/>
          </a:bodyPr>
          <a:lstStyle/>
          <a:p>
            <a:pPr>
              <a:spcAft>
                <a:spcPts val="600"/>
              </a:spcAft>
            </a:pPr>
            <a:r>
              <a:rPr lang="en-US" dirty="0"/>
              <a:t>The goal of the main challenge was to create an AI solution for identifying child seats in the passenger vehicle.</a:t>
            </a:r>
          </a:p>
        </p:txBody>
      </p:sp>
    </p:spTree>
    <p:extLst>
      <p:ext uri="{BB962C8B-B14F-4D97-AF65-F5344CB8AC3E}">
        <p14:creationId xmlns:p14="http://schemas.microsoft.com/office/powerpoint/2010/main" val="281533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conclusions</a:t>
            </a:r>
            <a:endParaRPr lang="en-US" dirty="0"/>
          </a:p>
        </p:txBody>
      </p:sp>
      <p:sp>
        <p:nvSpPr>
          <p:cNvPr id="6" name="Text Placeholder 60">
            <a:extLst>
              <a:ext uri="{FF2B5EF4-FFF2-40B4-BE49-F238E27FC236}">
                <a16:creationId xmlns:a16="http://schemas.microsoft.com/office/drawing/2014/main" id="{975C9288-C7B8-900C-CC74-393318A7CA9F}"/>
              </a:ext>
            </a:extLst>
          </p:cNvPr>
          <p:cNvSpPr txBox="1">
            <a:spLocks/>
          </p:cNvSpPr>
          <p:nvPr/>
        </p:nvSpPr>
        <p:spPr>
          <a:xfrm>
            <a:off x="2341123" y="2685984"/>
            <a:ext cx="7509753" cy="3742808"/>
          </a:xfrm>
          <a:prstGeom prst="rect">
            <a:avLst/>
          </a:prstGeom>
        </p:spPr>
        <p:txBody>
          <a:bodyPr anchor="t"/>
          <a:lstStyle>
            <a:lvl1pPr marL="0" indent="0" algn="ctr" defTabSz="914400" rtl="0" eaLnBrk="1" latinLnBrk="0" hangingPunct="1">
              <a:lnSpc>
                <a:spcPct val="100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Both of the trained models has shown to learn on how to identify their tasks, and there is still room for some enhancements, specially in the smoke detection system.</a:t>
            </a:r>
          </a:p>
          <a:p>
            <a:pPr algn="just"/>
            <a:endParaRPr lang="en-US" dirty="0"/>
          </a:p>
          <a:p>
            <a:pPr algn="just"/>
            <a:r>
              <a:rPr lang="en-US" dirty="0"/>
              <a:t>The next steps for these refinements could be described as:</a:t>
            </a:r>
          </a:p>
          <a:p>
            <a:pPr marL="285750" indent="-285750" algn="just">
              <a:buFont typeface="Arial" panose="020B0604020202020204" pitchFamily="34" charset="0"/>
              <a:buChar char="•"/>
            </a:pPr>
            <a:r>
              <a:rPr lang="en-US" dirty="0"/>
              <a:t>Grabbing more pictures (</a:t>
            </a:r>
            <a:r>
              <a:rPr lang="en-US" dirty="0" err="1"/>
              <a:t>png</a:t>
            </a:r>
            <a:r>
              <a:rPr lang="en-US" dirty="0"/>
              <a:t> smoke images for the bonus challenge and adding more angles of the pictures inside the car), which makes the algorithm more robust, as deep learning model-based algorithms tends to learn better when there are large pools of data.</a:t>
            </a:r>
          </a:p>
          <a:p>
            <a:pPr marL="285750" indent="-285750" algn="just">
              <a:buFont typeface="Arial" panose="020B0604020202020204" pitchFamily="34" charset="0"/>
              <a:buChar char="•"/>
            </a:pPr>
            <a:r>
              <a:rPr lang="en-US" dirty="0"/>
              <a:t>Implementing even more data augmentation techniques, including generating some pictures with generative AI.</a:t>
            </a:r>
          </a:p>
          <a:p>
            <a:pPr marL="285750" indent="-285750" algn="just">
              <a:buFont typeface="Arial" panose="020B0604020202020204" pitchFamily="34" charset="0"/>
              <a:buChar char="•"/>
            </a:pPr>
            <a:r>
              <a:rPr lang="en-US" dirty="0"/>
              <a:t>Training with different parameters, such as the learning rate, epochs, batch size, etc.</a:t>
            </a:r>
          </a:p>
          <a:p>
            <a:pPr marL="285750" indent="-285750" algn="just">
              <a:buFont typeface="Arial" panose="020B0604020202020204" pitchFamily="34" charset="0"/>
              <a:buChar char="•"/>
            </a:pPr>
            <a:r>
              <a:rPr lang="en-US" dirty="0"/>
              <a:t>Training more accurate models, like the YOLOv7-E6E instead of the fastest YOLO version.</a:t>
            </a:r>
          </a:p>
        </p:txBody>
      </p:sp>
    </p:spTree>
    <p:extLst>
      <p:ext uri="{BB962C8B-B14F-4D97-AF65-F5344CB8AC3E}">
        <p14:creationId xmlns:p14="http://schemas.microsoft.com/office/powerpoint/2010/main" val="267358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a:xfrm>
            <a:off x="1486566" y="3035081"/>
            <a:ext cx="2341256" cy="640698"/>
          </a:xfrm>
        </p:spPr>
        <p:txBody>
          <a:bodyPr/>
          <a:lstStyle/>
          <a:p>
            <a:r>
              <a:rPr lang="en-US" noProof="0" dirty="0"/>
              <a:t>Thank you</a:t>
            </a:r>
            <a:endParaRPr lang="en-US" dirty="0"/>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421252" y="3922438"/>
            <a:ext cx="3598618" cy="1790164"/>
          </a:xfrm>
        </p:spPr>
        <p:txBody>
          <a:bodyPr/>
          <a:lstStyle/>
          <a:p>
            <a:r>
              <a:rPr lang="pt-BR" dirty="0"/>
              <a:t>Rodolfo Viturino</a:t>
            </a:r>
          </a:p>
          <a:p>
            <a:endParaRPr lang="pt-BR" dirty="0"/>
          </a:p>
          <a:p>
            <a:r>
              <a:rPr lang="pt-BR" dirty="0"/>
              <a:t>rodolfo.viturino@hotmail.com​</a:t>
            </a:r>
          </a:p>
          <a:p>
            <a:endParaRPr lang="pt-BR" dirty="0"/>
          </a:p>
          <a:p>
            <a:r>
              <a:rPr lang="pt-BR" dirty="0"/>
              <a:t>https://github.com/rodolfoviturino</a:t>
            </a:r>
            <a:endParaRPr lang="en-US" dirty="0"/>
          </a:p>
        </p:txBody>
      </p:sp>
      <p:sp>
        <p:nvSpPr>
          <p:cNvPr id="6" name="CaixaDeTexto 5">
            <a:extLst>
              <a:ext uri="{FF2B5EF4-FFF2-40B4-BE49-F238E27FC236}">
                <a16:creationId xmlns:a16="http://schemas.microsoft.com/office/drawing/2014/main" id="{D8572ECC-1429-621D-53FE-6B937EA14BD3}"/>
              </a:ext>
            </a:extLst>
          </p:cNvPr>
          <p:cNvSpPr txBox="1"/>
          <p:nvPr/>
        </p:nvSpPr>
        <p:spPr>
          <a:xfrm>
            <a:off x="7172132" y="2678321"/>
            <a:ext cx="3585853" cy="1354217"/>
          </a:xfrm>
          <a:prstGeom prst="rect">
            <a:avLst/>
          </a:prstGeom>
          <a:noFill/>
        </p:spPr>
        <p:txBody>
          <a:bodyPr wrap="none" rtlCol="0">
            <a:spAutoFit/>
          </a:bodyPr>
          <a:lstStyle/>
          <a:p>
            <a:pPr algn="ctr"/>
            <a:r>
              <a:rPr lang="en-US" sz="3200" cap="all" spc="100" dirty="0">
                <a:latin typeface="+mj-lt"/>
                <a:ea typeface="+mj-ea"/>
                <a:cs typeface="+mj-cs"/>
              </a:rPr>
              <a:t>Bosch </a:t>
            </a:r>
            <a:br>
              <a:rPr lang="en-US" sz="3200" cap="all" spc="100" dirty="0">
                <a:latin typeface="+mj-lt"/>
                <a:ea typeface="+mj-ea"/>
                <a:cs typeface="+mj-cs"/>
              </a:rPr>
            </a:br>
            <a:r>
              <a:rPr lang="en-US" sz="3200" cap="all" spc="100" dirty="0">
                <a:latin typeface="+mj-lt"/>
                <a:ea typeface="+mj-ea"/>
                <a:cs typeface="+mj-cs"/>
              </a:rPr>
              <a:t>tech challenge</a:t>
            </a:r>
          </a:p>
          <a:p>
            <a:endParaRPr lang="pt-BR" dirty="0"/>
          </a:p>
        </p:txBody>
      </p:sp>
    </p:spTree>
    <p:extLst>
      <p:ext uri="{BB962C8B-B14F-4D97-AF65-F5344CB8AC3E}">
        <p14:creationId xmlns:p14="http://schemas.microsoft.com/office/powerpoint/2010/main" val="185164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methodology</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31041" y="457200"/>
            <a:ext cx="4542739" cy="622019"/>
          </a:xfrm>
        </p:spPr>
        <p:txBody>
          <a:bodyPr/>
          <a:lstStyle/>
          <a:p>
            <a:r>
              <a:rPr lang="en-US" dirty="0"/>
              <a:t>Identifying the passenger vehicle</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31041" y="1032330"/>
            <a:ext cx="4379557" cy="1370672"/>
          </a:xfrm>
        </p:spPr>
        <p:txBody>
          <a:bodyPr/>
          <a:lstStyle/>
          <a:p>
            <a:r>
              <a:rPr lang="en-US" dirty="0"/>
              <a:t>Localizing the passenger vehicle is important to avoid identifying child seats that are not inside the car.</a:t>
            </a:r>
          </a:p>
        </p:txBody>
      </p:sp>
      <p:sp>
        <p:nvSpPr>
          <p:cNvPr id="25" name="Text Placeholder 24">
            <a:extLst>
              <a:ext uri="{FF2B5EF4-FFF2-40B4-BE49-F238E27FC236}">
                <a16:creationId xmlns:a16="http://schemas.microsoft.com/office/drawing/2014/main" id="{FB26710D-F165-490A-A2CE-0A7D9FD8F9BA}"/>
              </a:ext>
            </a:extLst>
          </p:cNvPr>
          <p:cNvSpPr>
            <a:spLocks noGrp="1"/>
          </p:cNvSpPr>
          <p:nvPr>
            <p:ph type="body" sz="quarter" idx="19"/>
          </p:nvPr>
        </p:nvSpPr>
        <p:spPr>
          <a:xfrm>
            <a:off x="4231041" y="2431027"/>
            <a:ext cx="3433138" cy="428891"/>
          </a:xfrm>
        </p:spPr>
        <p:txBody>
          <a:bodyPr/>
          <a:lstStyle/>
          <a:p>
            <a:r>
              <a:rPr lang="en-US" dirty="0"/>
              <a:t>IDENTIFYING CHILD SEATS</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4231041" y="2864613"/>
            <a:ext cx="4379556" cy="1370672"/>
          </a:xfrm>
        </p:spPr>
        <p:txBody>
          <a:bodyPr/>
          <a:lstStyle/>
          <a:p>
            <a:r>
              <a:rPr lang="en-US" dirty="0"/>
              <a:t>The problem states that it is necessary to localize child seats, so identifying infant seats as well is not in the scope of this challenge.</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4231042" y="4345914"/>
            <a:ext cx="4379558" cy="834808"/>
          </a:xfrm>
        </p:spPr>
        <p:txBody>
          <a:bodyPr/>
          <a:lstStyle/>
          <a:p>
            <a:r>
              <a:rPr lang="en-US" dirty="0"/>
              <a:t>CHECKING IF THE CHILD SEATS ARE INSIDE THE PASSENGER VEHICLE</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4231042" y="5180721"/>
            <a:ext cx="4379556" cy="1450988"/>
          </a:xfrm>
        </p:spPr>
        <p:txBody>
          <a:bodyPr/>
          <a:lstStyle/>
          <a:p>
            <a:r>
              <a:rPr lang="en-US" dirty="0"/>
              <a:t>The final step is checking if the area of the child seat that was found in the picture is inside the area of the passenger vehicle.</a:t>
            </a:r>
          </a:p>
        </p:txBody>
      </p:sp>
    </p:spTree>
    <p:extLst>
      <p:ext uri="{BB962C8B-B14F-4D97-AF65-F5344CB8AC3E}">
        <p14:creationId xmlns:p14="http://schemas.microsoft.com/office/powerpoint/2010/main" val="2174002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5024358" y="828873"/>
            <a:ext cx="2768049" cy="640698"/>
          </a:xfrm>
        </p:spPr>
        <p:txBody>
          <a:bodyPr/>
          <a:lstStyle/>
          <a:p>
            <a:r>
              <a:rPr lang="en-US" noProof="0" dirty="0"/>
              <a:t>Dataset</a:t>
            </a:r>
            <a:br>
              <a:rPr lang="en-US" noProof="0" dirty="0"/>
            </a:br>
            <a:r>
              <a:rPr lang="en-US" noProof="0" dirty="0"/>
              <a:t>construction</a:t>
            </a:r>
            <a:endParaRPr lang="en-US" dirty="0"/>
          </a:p>
        </p:txBody>
      </p:sp>
      <p:sp>
        <p:nvSpPr>
          <p:cNvPr id="10" name="Text Placeholder 9">
            <a:extLst>
              <a:ext uri="{FF2B5EF4-FFF2-40B4-BE49-F238E27FC236}">
                <a16:creationId xmlns:a16="http://schemas.microsoft.com/office/drawing/2014/main" id="{00E7F2B6-10A7-477E-B377-78173351CB9B}"/>
              </a:ext>
            </a:extLst>
          </p:cNvPr>
          <p:cNvSpPr>
            <a:spLocks noGrp="1"/>
          </p:cNvSpPr>
          <p:nvPr>
            <p:ph type="body" sz="quarter" idx="16"/>
          </p:nvPr>
        </p:nvSpPr>
        <p:spPr>
          <a:xfrm>
            <a:off x="5024358" y="1736468"/>
            <a:ext cx="3126583" cy="426393"/>
          </a:xfrm>
        </p:spPr>
        <p:txBody>
          <a:bodyPr/>
          <a:lstStyle/>
          <a:p>
            <a:r>
              <a:rPr lang="en-US" dirty="0"/>
              <a:t>ABOUT the Dataset</a:t>
            </a:r>
          </a:p>
        </p:txBody>
      </p:sp>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5024358" y="2115971"/>
            <a:ext cx="3126583" cy="1961507"/>
          </a:xfrm>
        </p:spPr>
        <p:txBody>
          <a:bodyPr/>
          <a:lstStyle/>
          <a:p>
            <a:r>
              <a:rPr lang="en-US" dirty="0"/>
              <a:t>It was used images containing infant seats and child seats inside a passenger vehicle from SVIRO dataset (</a:t>
            </a:r>
            <a:r>
              <a:rPr lang="en-US" dirty="0">
                <a:hlinkClick r:id="rId2"/>
              </a:rPr>
              <a:t>https://sviro.kl.dfki.de/</a:t>
            </a:r>
            <a:r>
              <a:rPr lang="en-US" dirty="0"/>
              <a:t>)</a:t>
            </a:r>
          </a:p>
        </p:txBody>
      </p:sp>
      <p:sp>
        <p:nvSpPr>
          <p:cNvPr id="24" name="Text Placeholder 23">
            <a:extLst>
              <a:ext uri="{FF2B5EF4-FFF2-40B4-BE49-F238E27FC236}">
                <a16:creationId xmlns:a16="http://schemas.microsoft.com/office/drawing/2014/main" id="{106F3974-4943-47E8-A433-5C64B36E9463}"/>
              </a:ext>
            </a:extLst>
          </p:cNvPr>
          <p:cNvSpPr>
            <a:spLocks noGrp="1"/>
          </p:cNvSpPr>
          <p:nvPr>
            <p:ph type="body" sz="quarter" idx="18"/>
          </p:nvPr>
        </p:nvSpPr>
        <p:spPr>
          <a:xfrm>
            <a:off x="8601839" y="2482215"/>
            <a:ext cx="3126583" cy="428891"/>
          </a:xfrm>
        </p:spPr>
        <p:txBody>
          <a:bodyPr/>
          <a:lstStyle/>
          <a:p>
            <a:r>
              <a:rPr lang="en-US" dirty="0"/>
              <a:t>IMAGES CHOSEN</a:t>
            </a:r>
          </a:p>
        </p:txBody>
      </p:sp>
      <p:sp>
        <p:nvSpPr>
          <p:cNvPr id="34" name="Text Placeholder 33">
            <a:extLst>
              <a:ext uri="{FF2B5EF4-FFF2-40B4-BE49-F238E27FC236}">
                <a16:creationId xmlns:a16="http://schemas.microsoft.com/office/drawing/2014/main" id="{3643E873-8912-4B68-8719-1C569341D6FD}"/>
              </a:ext>
            </a:extLst>
          </p:cNvPr>
          <p:cNvSpPr>
            <a:spLocks noGrp="1"/>
          </p:cNvSpPr>
          <p:nvPr>
            <p:ph type="body" sz="quarter" idx="14"/>
          </p:nvPr>
        </p:nvSpPr>
        <p:spPr>
          <a:xfrm>
            <a:off x="8601839" y="2856592"/>
            <a:ext cx="3126583" cy="2180605"/>
          </a:xfrm>
        </p:spPr>
        <p:txBody>
          <a:bodyPr/>
          <a:lstStyle/>
          <a:p>
            <a:r>
              <a:rPr lang="en-US" dirty="0"/>
              <a:t>It was chosen to only use grayscale images, as in the RGB mode it is present the occlusion problem due to low light. </a:t>
            </a:r>
            <a:br>
              <a:rPr lang="en-US" dirty="0"/>
            </a:br>
            <a:r>
              <a:rPr lang="en-US" dirty="0"/>
              <a:t>10 different car classes were used.</a:t>
            </a:r>
          </a:p>
        </p:txBody>
      </p:sp>
      <p:pic>
        <p:nvPicPr>
          <p:cNvPr id="11" name="Imagem 10" descr="Vista de janela de carro&#10;&#10;Descrição gerada automaticamente com confiança média">
            <a:extLst>
              <a:ext uri="{FF2B5EF4-FFF2-40B4-BE49-F238E27FC236}">
                <a16:creationId xmlns:a16="http://schemas.microsoft.com/office/drawing/2014/main" id="{3DB1E909-F04A-0E05-3DEE-BF959002DA98}"/>
              </a:ext>
            </a:extLst>
          </p:cNvPr>
          <p:cNvPicPr>
            <a:picLocks noChangeAspect="1"/>
          </p:cNvPicPr>
          <p:nvPr/>
        </p:nvPicPr>
        <p:blipFill>
          <a:blip r:embed="rId3"/>
          <a:stretch>
            <a:fillRect/>
          </a:stretch>
        </p:blipFill>
        <p:spPr>
          <a:xfrm>
            <a:off x="0" y="0"/>
            <a:ext cx="4408715" cy="2939143"/>
          </a:xfrm>
          <a:prstGeom prst="rect">
            <a:avLst/>
          </a:prstGeom>
        </p:spPr>
      </p:pic>
      <p:pic>
        <p:nvPicPr>
          <p:cNvPr id="13" name="Imagem 12" descr="Uma imagem contendo no interior, janela, pequeno, quarto&#10;&#10;Descrição gerada automaticamente">
            <a:extLst>
              <a:ext uri="{FF2B5EF4-FFF2-40B4-BE49-F238E27FC236}">
                <a16:creationId xmlns:a16="http://schemas.microsoft.com/office/drawing/2014/main" id="{20E1E2C9-39C6-AA3E-A206-AA16086528AF}"/>
              </a:ext>
            </a:extLst>
          </p:cNvPr>
          <p:cNvPicPr>
            <a:picLocks noChangeAspect="1"/>
          </p:cNvPicPr>
          <p:nvPr/>
        </p:nvPicPr>
        <p:blipFill>
          <a:blip r:embed="rId4"/>
          <a:stretch>
            <a:fillRect/>
          </a:stretch>
        </p:blipFill>
        <p:spPr>
          <a:xfrm>
            <a:off x="0" y="3473582"/>
            <a:ext cx="4410213" cy="2940142"/>
          </a:xfrm>
          <a:prstGeom prst="rect">
            <a:avLst/>
          </a:prstGeom>
        </p:spPr>
      </p:pic>
      <p:sp>
        <p:nvSpPr>
          <p:cNvPr id="14" name="CaixaDeTexto 13">
            <a:extLst>
              <a:ext uri="{FF2B5EF4-FFF2-40B4-BE49-F238E27FC236}">
                <a16:creationId xmlns:a16="http://schemas.microsoft.com/office/drawing/2014/main" id="{390B6BD9-5965-12A8-613A-D603C9D042A5}"/>
              </a:ext>
            </a:extLst>
          </p:cNvPr>
          <p:cNvSpPr txBox="1"/>
          <p:nvPr/>
        </p:nvSpPr>
        <p:spPr>
          <a:xfrm>
            <a:off x="0" y="2911106"/>
            <a:ext cx="1661480" cy="369332"/>
          </a:xfrm>
          <a:prstGeom prst="rect">
            <a:avLst/>
          </a:prstGeom>
          <a:noFill/>
        </p:spPr>
        <p:txBody>
          <a:bodyPr wrap="none" rtlCol="0">
            <a:spAutoFit/>
          </a:bodyPr>
          <a:lstStyle/>
          <a:p>
            <a:r>
              <a:rPr lang="pt-BR" dirty="0"/>
              <a:t>Picture 1: RGB</a:t>
            </a:r>
          </a:p>
        </p:txBody>
      </p:sp>
      <p:sp>
        <p:nvSpPr>
          <p:cNvPr id="15" name="CaixaDeTexto 14">
            <a:extLst>
              <a:ext uri="{FF2B5EF4-FFF2-40B4-BE49-F238E27FC236}">
                <a16:creationId xmlns:a16="http://schemas.microsoft.com/office/drawing/2014/main" id="{417F04EC-E358-967E-E862-E02BE103441A}"/>
              </a:ext>
            </a:extLst>
          </p:cNvPr>
          <p:cNvSpPr txBox="1"/>
          <p:nvPr/>
        </p:nvSpPr>
        <p:spPr>
          <a:xfrm>
            <a:off x="0" y="6401799"/>
            <a:ext cx="4258666" cy="369332"/>
          </a:xfrm>
          <a:prstGeom prst="rect">
            <a:avLst/>
          </a:prstGeom>
          <a:noFill/>
        </p:spPr>
        <p:txBody>
          <a:bodyPr wrap="none" rtlCol="0">
            <a:spAutoFit/>
          </a:bodyPr>
          <a:lstStyle/>
          <a:p>
            <a:r>
              <a:rPr lang="pt-BR" dirty="0"/>
              <a:t>Picture 2: </a:t>
            </a:r>
            <a:r>
              <a:rPr lang="pt-BR" dirty="0" err="1"/>
              <a:t>Grayscale</a:t>
            </a:r>
            <a:r>
              <a:rPr lang="pt-BR" dirty="0"/>
              <a:t> (</a:t>
            </a:r>
            <a:r>
              <a:rPr lang="pt-BR" dirty="0" err="1"/>
              <a:t>simulating</a:t>
            </a:r>
            <a:r>
              <a:rPr lang="pt-BR" dirty="0"/>
              <a:t> </a:t>
            </a:r>
            <a:r>
              <a:rPr lang="pt-BR" dirty="0" err="1"/>
              <a:t>infrared</a:t>
            </a:r>
            <a:r>
              <a:rPr lang="pt-BR" dirty="0"/>
              <a:t>)</a:t>
            </a:r>
          </a:p>
        </p:txBody>
      </p:sp>
      <p:sp>
        <p:nvSpPr>
          <p:cNvPr id="22" name="Espaço Reservado para Texto 21">
            <a:extLst>
              <a:ext uri="{FF2B5EF4-FFF2-40B4-BE49-F238E27FC236}">
                <a16:creationId xmlns:a16="http://schemas.microsoft.com/office/drawing/2014/main" id="{84C5FFA8-F3F7-2A4D-31FA-B8D7999FBF68}"/>
              </a:ext>
            </a:extLst>
          </p:cNvPr>
          <p:cNvSpPr>
            <a:spLocks noGrp="1"/>
          </p:cNvSpPr>
          <p:nvPr>
            <p:ph type="body" sz="quarter" idx="19"/>
          </p:nvPr>
        </p:nvSpPr>
        <p:spPr>
          <a:xfrm>
            <a:off x="5024358" y="4229608"/>
            <a:ext cx="3281556" cy="428891"/>
          </a:xfrm>
        </p:spPr>
        <p:txBody>
          <a:bodyPr/>
          <a:lstStyle/>
          <a:p>
            <a:r>
              <a:rPr lang="pt-BR" dirty="0" err="1"/>
              <a:t>Number</a:t>
            </a:r>
            <a:r>
              <a:rPr lang="pt-BR" dirty="0"/>
              <a:t> </a:t>
            </a:r>
            <a:r>
              <a:rPr lang="pt-BR" dirty="0" err="1"/>
              <a:t>of</a:t>
            </a:r>
            <a:r>
              <a:rPr lang="pt-BR" dirty="0"/>
              <a:t> </a:t>
            </a:r>
            <a:r>
              <a:rPr lang="pt-BR" dirty="0" err="1"/>
              <a:t>images</a:t>
            </a:r>
            <a:r>
              <a:rPr lang="pt-BR" dirty="0"/>
              <a:t> </a:t>
            </a:r>
            <a:r>
              <a:rPr lang="pt-BR" dirty="0" err="1"/>
              <a:t>used</a:t>
            </a:r>
            <a:endParaRPr lang="pt-BR" dirty="0"/>
          </a:p>
        </p:txBody>
      </p:sp>
      <p:sp>
        <p:nvSpPr>
          <p:cNvPr id="28" name="Espaço Reservado para Texto 27">
            <a:extLst>
              <a:ext uri="{FF2B5EF4-FFF2-40B4-BE49-F238E27FC236}">
                <a16:creationId xmlns:a16="http://schemas.microsoft.com/office/drawing/2014/main" id="{C5794F1E-002F-1627-DF2A-FD00CD86AFC7}"/>
              </a:ext>
            </a:extLst>
          </p:cNvPr>
          <p:cNvSpPr>
            <a:spLocks noGrp="1"/>
          </p:cNvSpPr>
          <p:nvPr>
            <p:ph type="body" sz="quarter" idx="15"/>
          </p:nvPr>
        </p:nvSpPr>
        <p:spPr>
          <a:xfrm>
            <a:off x="5024358" y="4656136"/>
            <a:ext cx="3281556" cy="1757517"/>
          </a:xfrm>
        </p:spPr>
        <p:txBody>
          <a:bodyPr/>
          <a:lstStyle/>
          <a:p>
            <a:r>
              <a:rPr lang="pt-BR" dirty="0"/>
              <a:t>It </a:t>
            </a:r>
            <a:r>
              <a:rPr lang="pt-BR" dirty="0" err="1"/>
              <a:t>was</a:t>
            </a:r>
            <a:r>
              <a:rPr lang="pt-BR" dirty="0"/>
              <a:t> </a:t>
            </a:r>
            <a:r>
              <a:rPr lang="pt-BR" dirty="0" err="1"/>
              <a:t>used</a:t>
            </a:r>
            <a:r>
              <a:rPr lang="pt-BR" dirty="0"/>
              <a:t> 50 </a:t>
            </a:r>
            <a:r>
              <a:rPr lang="pt-BR" dirty="0" err="1"/>
              <a:t>images</a:t>
            </a:r>
            <a:r>
              <a:rPr lang="pt-BR" dirty="0"/>
              <a:t> for </a:t>
            </a:r>
            <a:r>
              <a:rPr lang="pt-BR" dirty="0" err="1"/>
              <a:t>each</a:t>
            </a:r>
            <a:r>
              <a:rPr lang="pt-BR" dirty="0"/>
              <a:t> </a:t>
            </a:r>
            <a:r>
              <a:rPr lang="pt-BR" dirty="0" err="1"/>
              <a:t>car</a:t>
            </a:r>
            <a:r>
              <a:rPr lang="pt-BR" dirty="0"/>
              <a:t> </a:t>
            </a:r>
            <a:r>
              <a:rPr lang="pt-BR" dirty="0" err="1"/>
              <a:t>class</a:t>
            </a:r>
            <a:r>
              <a:rPr lang="pt-BR" dirty="0"/>
              <a:t>, </a:t>
            </a:r>
            <a:r>
              <a:rPr lang="pt-BR" dirty="0" err="1"/>
              <a:t>totalizing</a:t>
            </a:r>
            <a:r>
              <a:rPr lang="pt-BR" dirty="0"/>
              <a:t> 500 </a:t>
            </a:r>
            <a:r>
              <a:rPr lang="pt-BR" dirty="0" err="1"/>
              <a:t>images</a:t>
            </a:r>
            <a:r>
              <a:rPr lang="pt-BR" dirty="0"/>
              <a:t>, </a:t>
            </a:r>
            <a:r>
              <a:rPr lang="pt-BR" dirty="0" err="1"/>
              <a:t>which</a:t>
            </a:r>
            <a:r>
              <a:rPr lang="pt-BR" dirty="0"/>
              <a:t> </a:t>
            </a:r>
            <a:r>
              <a:rPr lang="pt-BR" dirty="0" err="1"/>
              <a:t>contains</a:t>
            </a:r>
            <a:r>
              <a:rPr lang="pt-BR" dirty="0"/>
              <a:t> </a:t>
            </a:r>
            <a:r>
              <a:rPr lang="pt-BR" dirty="0" err="1"/>
              <a:t>at</a:t>
            </a:r>
            <a:r>
              <a:rPr lang="pt-BR" dirty="0"/>
              <a:t> </a:t>
            </a:r>
            <a:r>
              <a:rPr lang="pt-BR" dirty="0" err="1"/>
              <a:t>least</a:t>
            </a:r>
            <a:r>
              <a:rPr lang="pt-BR" dirty="0"/>
              <a:t> 1 </a:t>
            </a:r>
            <a:r>
              <a:rPr lang="pt-BR" dirty="0" err="1"/>
              <a:t>child</a:t>
            </a:r>
            <a:r>
              <a:rPr lang="pt-BR" dirty="0"/>
              <a:t> </a:t>
            </a:r>
            <a:r>
              <a:rPr lang="pt-BR" dirty="0" err="1"/>
              <a:t>seat</a:t>
            </a:r>
            <a:r>
              <a:rPr lang="pt-BR" dirty="0"/>
              <a:t> </a:t>
            </a:r>
            <a:r>
              <a:rPr lang="pt-BR" dirty="0" err="1"/>
              <a:t>inside</a:t>
            </a:r>
            <a:r>
              <a:rPr lang="pt-BR" dirty="0"/>
              <a:t> </a:t>
            </a:r>
            <a:r>
              <a:rPr lang="pt-BR" dirty="0" err="1"/>
              <a:t>the</a:t>
            </a:r>
            <a:r>
              <a:rPr lang="pt-BR" dirty="0"/>
              <a:t> </a:t>
            </a:r>
            <a:r>
              <a:rPr lang="pt-BR" dirty="0" err="1"/>
              <a:t>passenger</a:t>
            </a:r>
            <a:r>
              <a:rPr lang="pt-BR" dirty="0"/>
              <a:t> Vehicle.</a:t>
            </a:r>
          </a:p>
        </p:txBody>
      </p:sp>
    </p:spTree>
    <p:extLst>
      <p:ext uri="{BB962C8B-B14F-4D97-AF65-F5344CB8AC3E}">
        <p14:creationId xmlns:p14="http://schemas.microsoft.com/office/powerpoint/2010/main" val="109430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838200" y="597992"/>
            <a:ext cx="10515600" cy="994835"/>
          </a:xfrm>
        </p:spPr>
        <p:txBody>
          <a:bodyPr/>
          <a:lstStyle/>
          <a:p>
            <a:r>
              <a:rPr lang="en-US" noProof="0" dirty="0"/>
              <a:t>Dataset</a:t>
            </a:r>
            <a:br>
              <a:rPr lang="en-US" noProof="0" dirty="0"/>
            </a:br>
            <a:r>
              <a:rPr lang="en-US" noProof="0" dirty="0"/>
              <a:t>construction</a:t>
            </a:r>
            <a:endParaRPr lang="en-US" dirty="0"/>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5</a:t>
            </a:fld>
            <a:endParaRPr lang="en-US" dirty="0"/>
          </a:p>
        </p:txBody>
      </p:sp>
      <p:sp>
        <p:nvSpPr>
          <p:cNvPr id="11" name="Espaço Reservado para Texto 10">
            <a:extLst>
              <a:ext uri="{FF2B5EF4-FFF2-40B4-BE49-F238E27FC236}">
                <a16:creationId xmlns:a16="http://schemas.microsoft.com/office/drawing/2014/main" id="{8B5BA960-5EDD-AD24-7B57-51F85A960CCE}"/>
              </a:ext>
            </a:extLst>
          </p:cNvPr>
          <p:cNvSpPr>
            <a:spLocks noGrp="1"/>
          </p:cNvSpPr>
          <p:nvPr>
            <p:ph type="body" sz="quarter" idx="16"/>
          </p:nvPr>
        </p:nvSpPr>
        <p:spPr>
          <a:xfrm>
            <a:off x="4920277" y="2599633"/>
            <a:ext cx="2618858" cy="491509"/>
          </a:xfrm>
        </p:spPr>
        <p:txBody>
          <a:bodyPr/>
          <a:lstStyle/>
          <a:p>
            <a:r>
              <a:rPr lang="pt-BR" dirty="0"/>
              <a:t>500 </a:t>
            </a:r>
            <a:r>
              <a:rPr lang="pt-BR" dirty="0" err="1"/>
              <a:t>images</a:t>
            </a:r>
            <a:r>
              <a:rPr lang="pt-BR" dirty="0"/>
              <a:t> = total</a:t>
            </a:r>
          </a:p>
        </p:txBody>
      </p:sp>
      <p:sp>
        <p:nvSpPr>
          <p:cNvPr id="26" name="Espaço Reservado para Texto 10">
            <a:extLst>
              <a:ext uri="{FF2B5EF4-FFF2-40B4-BE49-F238E27FC236}">
                <a16:creationId xmlns:a16="http://schemas.microsoft.com/office/drawing/2014/main" id="{D7D87278-A9CD-A28A-AE77-BA1871E2C998}"/>
              </a:ext>
            </a:extLst>
          </p:cNvPr>
          <p:cNvSpPr txBox="1">
            <a:spLocks/>
          </p:cNvSpPr>
          <p:nvPr/>
        </p:nvSpPr>
        <p:spPr>
          <a:xfrm>
            <a:off x="1934281" y="3920639"/>
            <a:ext cx="3119601"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300 </a:t>
            </a:r>
            <a:r>
              <a:rPr lang="pt-BR" dirty="0" err="1"/>
              <a:t>images</a:t>
            </a:r>
            <a:r>
              <a:rPr lang="pt-BR" dirty="0"/>
              <a:t> = </a:t>
            </a:r>
            <a:r>
              <a:rPr lang="pt-BR" dirty="0" err="1"/>
              <a:t>train</a:t>
            </a:r>
            <a:endParaRPr lang="pt-BR" dirty="0"/>
          </a:p>
        </p:txBody>
      </p:sp>
      <p:sp>
        <p:nvSpPr>
          <p:cNvPr id="32" name="Espaço Reservado para Texto 10">
            <a:extLst>
              <a:ext uri="{FF2B5EF4-FFF2-40B4-BE49-F238E27FC236}">
                <a16:creationId xmlns:a16="http://schemas.microsoft.com/office/drawing/2014/main" id="{5DF070C8-F054-D149-512E-3169F9B175D2}"/>
              </a:ext>
            </a:extLst>
          </p:cNvPr>
          <p:cNvSpPr txBox="1">
            <a:spLocks/>
          </p:cNvSpPr>
          <p:nvPr/>
        </p:nvSpPr>
        <p:spPr>
          <a:xfrm>
            <a:off x="4648166" y="3892053"/>
            <a:ext cx="3119601"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100 </a:t>
            </a:r>
            <a:r>
              <a:rPr lang="pt-BR" dirty="0" err="1"/>
              <a:t>images</a:t>
            </a:r>
            <a:r>
              <a:rPr lang="pt-BR" dirty="0"/>
              <a:t> = </a:t>
            </a:r>
            <a:r>
              <a:rPr lang="pt-BR" dirty="0" err="1"/>
              <a:t>test</a:t>
            </a:r>
            <a:endParaRPr lang="pt-BR" dirty="0"/>
          </a:p>
        </p:txBody>
      </p:sp>
      <p:sp>
        <p:nvSpPr>
          <p:cNvPr id="33" name="Espaço Reservado para Texto 10">
            <a:extLst>
              <a:ext uri="{FF2B5EF4-FFF2-40B4-BE49-F238E27FC236}">
                <a16:creationId xmlns:a16="http://schemas.microsoft.com/office/drawing/2014/main" id="{8C214BFA-5D26-2FA2-8AFB-0C58A63811AF}"/>
              </a:ext>
            </a:extLst>
          </p:cNvPr>
          <p:cNvSpPr txBox="1">
            <a:spLocks/>
          </p:cNvSpPr>
          <p:nvPr/>
        </p:nvSpPr>
        <p:spPr>
          <a:xfrm>
            <a:off x="7250085" y="3920638"/>
            <a:ext cx="3845834" cy="491509"/>
          </a:xfrm>
          <a:prstGeom prst="rect">
            <a:avLst/>
          </a:prstGeom>
        </p:spPr>
        <p:txBody>
          <a:bodyPr anchor="b"/>
          <a:lstStyle>
            <a:lvl1pPr marL="0" indent="0" algn="ctr" defTabSz="914400" rtl="0" eaLnBrk="1" latinLnBrk="0" hangingPunct="1">
              <a:lnSpc>
                <a:spcPct val="90000"/>
              </a:lnSpc>
              <a:spcBef>
                <a:spcPts val="1000"/>
              </a:spcBef>
              <a:buFont typeface="Arial" panose="020B0604020202020204" pitchFamily="34" charset="0"/>
              <a:buNone/>
              <a:defRPr sz="1800" kern="1200" cap="all" spc="100" baseline="0">
                <a:solidFill>
                  <a:schemeClr val="accent5">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100 </a:t>
            </a:r>
            <a:r>
              <a:rPr lang="pt-BR" dirty="0" err="1"/>
              <a:t>images</a:t>
            </a:r>
            <a:r>
              <a:rPr lang="pt-BR" dirty="0"/>
              <a:t> = </a:t>
            </a:r>
            <a:r>
              <a:rPr lang="pt-BR" dirty="0" err="1"/>
              <a:t>validation</a:t>
            </a:r>
            <a:endParaRPr lang="pt-BR" dirty="0"/>
          </a:p>
        </p:txBody>
      </p:sp>
      <p:cxnSp>
        <p:nvCxnSpPr>
          <p:cNvPr id="35" name="Conector de Seta Reta 34">
            <a:extLst>
              <a:ext uri="{FF2B5EF4-FFF2-40B4-BE49-F238E27FC236}">
                <a16:creationId xmlns:a16="http://schemas.microsoft.com/office/drawing/2014/main" id="{0E71C6DF-7D10-0459-305C-ABB92A4689A7}"/>
              </a:ext>
            </a:extLst>
          </p:cNvPr>
          <p:cNvCxnSpPr>
            <a:stCxn id="11" idx="2"/>
            <a:endCxn id="26" idx="0"/>
          </p:cNvCxnSpPr>
          <p:nvPr/>
        </p:nvCxnSpPr>
        <p:spPr>
          <a:xfrm flipH="1">
            <a:off x="3494082" y="3091142"/>
            <a:ext cx="2735624" cy="8294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de Seta Reta 35">
            <a:extLst>
              <a:ext uri="{FF2B5EF4-FFF2-40B4-BE49-F238E27FC236}">
                <a16:creationId xmlns:a16="http://schemas.microsoft.com/office/drawing/2014/main" id="{ED70FC77-D173-E741-107C-78DBF7B9D82A}"/>
              </a:ext>
            </a:extLst>
          </p:cNvPr>
          <p:cNvCxnSpPr>
            <a:cxnSpLocks/>
            <a:stCxn id="11" idx="2"/>
            <a:endCxn id="32" idx="0"/>
          </p:cNvCxnSpPr>
          <p:nvPr/>
        </p:nvCxnSpPr>
        <p:spPr>
          <a:xfrm flipH="1">
            <a:off x="6207967" y="3091142"/>
            <a:ext cx="21739" cy="8009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de Seta Reta 38">
            <a:extLst>
              <a:ext uri="{FF2B5EF4-FFF2-40B4-BE49-F238E27FC236}">
                <a16:creationId xmlns:a16="http://schemas.microsoft.com/office/drawing/2014/main" id="{E8615E4A-5468-0623-D97A-7EA381A283B8}"/>
              </a:ext>
            </a:extLst>
          </p:cNvPr>
          <p:cNvCxnSpPr>
            <a:cxnSpLocks/>
            <a:stCxn id="11" idx="2"/>
            <a:endCxn id="33" idx="0"/>
          </p:cNvCxnSpPr>
          <p:nvPr/>
        </p:nvCxnSpPr>
        <p:spPr>
          <a:xfrm>
            <a:off x="6229706" y="3091142"/>
            <a:ext cx="2943296" cy="8294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 Placeholder 60">
            <a:extLst>
              <a:ext uri="{FF2B5EF4-FFF2-40B4-BE49-F238E27FC236}">
                <a16:creationId xmlns:a16="http://schemas.microsoft.com/office/drawing/2014/main" id="{031CC64F-105F-342B-D542-B599C9D67C31}"/>
              </a:ext>
            </a:extLst>
          </p:cNvPr>
          <p:cNvSpPr>
            <a:spLocks noGrp="1"/>
          </p:cNvSpPr>
          <p:nvPr>
            <p:ph type="body" sz="quarter" idx="12"/>
          </p:nvPr>
        </p:nvSpPr>
        <p:spPr>
          <a:xfrm>
            <a:off x="2296720" y="4412147"/>
            <a:ext cx="2351446" cy="1704547"/>
          </a:xfrm>
        </p:spPr>
        <p:txBody>
          <a:bodyPr/>
          <a:lstStyle/>
          <a:p>
            <a:r>
              <a:rPr lang="en-US" dirty="0"/>
              <a:t>Mercedes - </a:t>
            </a:r>
            <a:r>
              <a:rPr lang="en-US" dirty="0" err="1"/>
              <a:t>Aclass</a:t>
            </a:r>
            <a:endParaRPr lang="en-US" dirty="0"/>
          </a:p>
          <a:p>
            <a:r>
              <a:rPr lang="en-US" dirty="0"/>
              <a:t>Ford - Escape</a:t>
            </a:r>
          </a:p>
          <a:p>
            <a:r>
              <a:rPr lang="en-US" dirty="0"/>
              <a:t>Toyota - Hilux</a:t>
            </a:r>
          </a:p>
          <a:p>
            <a:r>
              <a:rPr lang="en-US" dirty="0"/>
              <a:t>BMW I3</a:t>
            </a:r>
          </a:p>
          <a:p>
            <a:r>
              <a:rPr lang="en-US" dirty="0"/>
              <a:t>Lexus – GS F</a:t>
            </a:r>
          </a:p>
          <a:p>
            <a:r>
              <a:rPr lang="en-US" dirty="0"/>
              <a:t>Tesla – model 3</a:t>
            </a:r>
          </a:p>
          <a:p>
            <a:r>
              <a:rPr lang="en-US" dirty="0"/>
              <a:t>VW - Tiguan</a:t>
            </a:r>
          </a:p>
        </p:txBody>
      </p:sp>
      <p:sp>
        <p:nvSpPr>
          <p:cNvPr id="47" name="Text Placeholder 60">
            <a:extLst>
              <a:ext uri="{FF2B5EF4-FFF2-40B4-BE49-F238E27FC236}">
                <a16:creationId xmlns:a16="http://schemas.microsoft.com/office/drawing/2014/main" id="{C33E19FE-A5C7-8AC5-311E-0679DCD078E5}"/>
              </a:ext>
            </a:extLst>
          </p:cNvPr>
          <p:cNvSpPr txBox="1">
            <a:spLocks/>
          </p:cNvSpPr>
          <p:nvPr/>
        </p:nvSpPr>
        <p:spPr>
          <a:xfrm>
            <a:off x="5032243" y="4389369"/>
            <a:ext cx="2351446" cy="1704547"/>
          </a:xfrm>
          <a:prstGeom prst="rect">
            <a:avLst/>
          </a:prstGeom>
        </p:spPr>
        <p:txBody>
          <a:bodyPr anchor="t"/>
          <a:lstStyle>
            <a:lvl1pPr marL="0" indent="0" algn="ctr" defTabSz="914400" rtl="0" eaLnBrk="1" latinLnBrk="0" hangingPunct="1">
              <a:lnSpc>
                <a:spcPct val="100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Hyundai - Tucson</a:t>
            </a:r>
          </a:p>
          <a:p>
            <a:r>
              <a:rPr lang="en-US" dirty="0"/>
              <a:t>BMW - X5</a:t>
            </a:r>
          </a:p>
        </p:txBody>
      </p:sp>
      <p:sp>
        <p:nvSpPr>
          <p:cNvPr id="48" name="Text Placeholder 60">
            <a:extLst>
              <a:ext uri="{FF2B5EF4-FFF2-40B4-BE49-F238E27FC236}">
                <a16:creationId xmlns:a16="http://schemas.microsoft.com/office/drawing/2014/main" id="{D6F306C7-561F-6FE9-F191-3B69C2FB0637}"/>
              </a:ext>
            </a:extLst>
          </p:cNvPr>
          <p:cNvSpPr txBox="1">
            <a:spLocks/>
          </p:cNvSpPr>
          <p:nvPr/>
        </p:nvSpPr>
        <p:spPr>
          <a:xfrm>
            <a:off x="7997279" y="4383562"/>
            <a:ext cx="2351446" cy="1704547"/>
          </a:xfrm>
          <a:prstGeom prst="rect">
            <a:avLst/>
          </a:prstGeom>
        </p:spPr>
        <p:txBody>
          <a:bodyPr anchor="t"/>
          <a:lstStyle>
            <a:lvl1pPr marL="0" indent="0" algn="ctr" defTabSz="914400" rtl="0" eaLnBrk="1" latinLnBrk="0" hangingPunct="1">
              <a:lnSpc>
                <a:spcPct val="100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BMW - X5</a:t>
            </a:r>
          </a:p>
          <a:p>
            <a:r>
              <a:rPr lang="en-US" dirty="0"/>
              <a:t>Renault - Zoe</a:t>
            </a:r>
          </a:p>
          <a:p>
            <a:endParaRPr lang="en-US" dirty="0"/>
          </a:p>
        </p:txBody>
      </p:sp>
    </p:spTree>
    <p:extLst>
      <p:ext uri="{BB962C8B-B14F-4D97-AF65-F5344CB8AC3E}">
        <p14:creationId xmlns:p14="http://schemas.microsoft.com/office/powerpoint/2010/main" val="288355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D64EB56-7814-4ADB-BD4C-D4E42F8780CA}"/>
              </a:ext>
            </a:extLst>
          </p:cNvPr>
          <p:cNvSpPr>
            <a:spLocks noGrp="1"/>
          </p:cNvSpPr>
          <p:nvPr>
            <p:ph type="title"/>
          </p:nvPr>
        </p:nvSpPr>
        <p:spPr>
          <a:xfrm>
            <a:off x="827314" y="627486"/>
            <a:ext cx="5268686" cy="568896"/>
          </a:xfrm>
        </p:spPr>
        <p:txBody>
          <a:bodyPr/>
          <a:lstStyle/>
          <a:p>
            <a:r>
              <a:rPr lang="en-US" noProof="0" dirty="0"/>
              <a:t>Algorithm: Yolo v7</a:t>
            </a:r>
            <a:endParaRPr lang="en-US" dirty="0"/>
          </a:p>
        </p:txBody>
      </p:sp>
      <p:sp>
        <p:nvSpPr>
          <p:cNvPr id="36" name="Text Placeholder 35">
            <a:extLst>
              <a:ext uri="{FF2B5EF4-FFF2-40B4-BE49-F238E27FC236}">
                <a16:creationId xmlns:a16="http://schemas.microsoft.com/office/drawing/2014/main" id="{961EE219-B131-4C25-AE31-AD3B197A4B72}"/>
              </a:ext>
            </a:extLst>
          </p:cNvPr>
          <p:cNvSpPr>
            <a:spLocks noGrp="1"/>
          </p:cNvSpPr>
          <p:nvPr>
            <p:ph type="body" sz="quarter" idx="33"/>
          </p:nvPr>
        </p:nvSpPr>
        <p:spPr>
          <a:xfrm>
            <a:off x="820438" y="1011439"/>
            <a:ext cx="4989233" cy="568896"/>
          </a:xfrm>
        </p:spPr>
        <p:txBody>
          <a:bodyPr/>
          <a:lstStyle/>
          <a:p>
            <a:r>
              <a:rPr lang="pt-BR" dirty="0"/>
              <a:t>(https://github.com/</a:t>
            </a:r>
            <a:r>
              <a:rPr lang="pt-BR" dirty="0" err="1"/>
              <a:t>WongKinYiu</a:t>
            </a:r>
            <a:r>
              <a:rPr lang="pt-BR" dirty="0"/>
              <a:t>/</a:t>
            </a:r>
            <a:r>
              <a:rPr lang="pt-BR" dirty="0" err="1"/>
              <a:t>yolov</a:t>
            </a:r>
            <a:r>
              <a:rPr lang="pt-BR" dirty="0"/>
              <a:t>)</a:t>
            </a:r>
            <a:endParaRPr lang="en-US" dirty="0"/>
          </a:p>
        </p:txBody>
      </p:sp>
      <p:sp>
        <p:nvSpPr>
          <p:cNvPr id="82" name="Text Placeholder 81">
            <a:extLst>
              <a:ext uri="{FF2B5EF4-FFF2-40B4-BE49-F238E27FC236}">
                <a16:creationId xmlns:a16="http://schemas.microsoft.com/office/drawing/2014/main" id="{47CF6540-6A1C-4A70-8BA0-6A13694F1AE2}"/>
              </a:ext>
            </a:extLst>
          </p:cNvPr>
          <p:cNvSpPr>
            <a:spLocks noGrp="1"/>
          </p:cNvSpPr>
          <p:nvPr>
            <p:ph type="body" sz="quarter" idx="13"/>
          </p:nvPr>
        </p:nvSpPr>
        <p:spPr>
          <a:xfrm>
            <a:off x="827314" y="1847635"/>
            <a:ext cx="4982356" cy="1585380"/>
          </a:xfrm>
        </p:spPr>
        <p:txBody>
          <a:bodyPr/>
          <a:lstStyle/>
          <a:p>
            <a:pPr algn="just"/>
            <a:r>
              <a:rPr lang="en-US" dirty="0"/>
              <a:t>According to Data Phoenix, YOLOv7 is currently </a:t>
            </a:r>
            <a:r>
              <a:rPr lang="en-US" b="0" i="0" dirty="0">
                <a:solidFill>
                  <a:srgbClr val="000C2D"/>
                </a:solidFill>
                <a:effectLst/>
                <a:latin typeface="Inter"/>
              </a:rPr>
              <a:t>the version considered the fastest and most accurate real-time object detector, even with th</a:t>
            </a:r>
            <a:r>
              <a:rPr lang="en-US" dirty="0">
                <a:solidFill>
                  <a:srgbClr val="000C2D"/>
                </a:solidFill>
                <a:latin typeface="Inter"/>
              </a:rPr>
              <a:t>e release of YOLOv8.</a:t>
            </a:r>
            <a:endParaRPr lang="en-US" dirty="0"/>
          </a:p>
        </p:txBody>
      </p:sp>
      <p:sp>
        <p:nvSpPr>
          <p:cNvPr id="173" name="Text Placeholder 172">
            <a:extLst>
              <a:ext uri="{FF2B5EF4-FFF2-40B4-BE49-F238E27FC236}">
                <a16:creationId xmlns:a16="http://schemas.microsoft.com/office/drawing/2014/main" id="{1B5D0D81-8352-40FD-B232-D587379A48F6}"/>
              </a:ext>
            </a:extLst>
          </p:cNvPr>
          <p:cNvSpPr>
            <a:spLocks noGrp="1"/>
          </p:cNvSpPr>
          <p:nvPr>
            <p:ph type="body" sz="quarter" idx="35"/>
          </p:nvPr>
        </p:nvSpPr>
        <p:spPr>
          <a:xfrm>
            <a:off x="820438" y="3316296"/>
            <a:ext cx="4982356" cy="1121230"/>
          </a:xfrm>
        </p:spPr>
        <p:txBody>
          <a:bodyPr/>
          <a:lstStyle/>
          <a:p>
            <a:pPr algn="just"/>
            <a:r>
              <a:rPr lang="en-US" dirty="0"/>
              <a:t>Its architecture is based on deep learning, and automatically handles the generation of synthetic data.</a:t>
            </a:r>
          </a:p>
        </p:txBody>
      </p:sp>
      <p:sp>
        <p:nvSpPr>
          <p:cNvPr id="174" name="Text Placeholder 173">
            <a:extLst>
              <a:ext uri="{FF2B5EF4-FFF2-40B4-BE49-F238E27FC236}">
                <a16:creationId xmlns:a16="http://schemas.microsoft.com/office/drawing/2014/main" id="{AFFA4C3C-8D8D-4DAB-A3FC-6ACD990091D0}"/>
              </a:ext>
            </a:extLst>
          </p:cNvPr>
          <p:cNvSpPr>
            <a:spLocks noGrp="1"/>
          </p:cNvSpPr>
          <p:nvPr>
            <p:ph type="body" sz="quarter" idx="37"/>
          </p:nvPr>
        </p:nvSpPr>
        <p:spPr>
          <a:xfrm>
            <a:off x="827314" y="4725331"/>
            <a:ext cx="4982356" cy="1121230"/>
          </a:xfrm>
        </p:spPr>
        <p:txBody>
          <a:bodyPr/>
          <a:lstStyle/>
          <a:p>
            <a:pPr algn="just"/>
            <a:r>
              <a:rPr lang="en-US" dirty="0"/>
              <a:t>The model was fine-tuned using the fastest weights for detection “YOLOv7.pt”, due to limited development time, with only 100 epochs inside google </a:t>
            </a:r>
            <a:r>
              <a:rPr lang="en-US" dirty="0" err="1"/>
              <a:t>colab</a:t>
            </a:r>
            <a:r>
              <a:rPr lang="en-US" dirty="0"/>
              <a:t> platform.</a:t>
            </a:r>
          </a:p>
        </p:txBody>
      </p:sp>
      <p:sp>
        <p:nvSpPr>
          <p:cNvPr id="4" name="Slide Number Placeholder 3">
            <a:extLst>
              <a:ext uri="{FF2B5EF4-FFF2-40B4-BE49-F238E27FC236}">
                <a16:creationId xmlns:a16="http://schemas.microsoft.com/office/drawing/2014/main" id="{32662DA0-3900-45BB-8F3C-556CCD213AC8}"/>
              </a:ext>
            </a:extLst>
          </p:cNvPr>
          <p:cNvSpPr>
            <a:spLocks noGrp="1"/>
          </p:cNvSpPr>
          <p:nvPr>
            <p:ph type="sldNum" sz="quarter" idx="4"/>
          </p:nvPr>
        </p:nvSpPr>
        <p:spPr>
          <a:xfrm>
            <a:off x="9791700" y="6356350"/>
            <a:ext cx="1562100" cy="365125"/>
          </a:xfrm>
        </p:spPr>
        <p:txBody>
          <a:bodyPr/>
          <a:lstStyle/>
          <a:p>
            <a:fld id="{EA87306C-81BA-4795-A5CA-9392456A8C1E}" type="slidenum">
              <a:rPr lang="en-US" smtClean="0"/>
              <a:pPr/>
              <a:t>6</a:t>
            </a:fld>
            <a:endParaRPr lang="en-US" dirty="0"/>
          </a:p>
        </p:txBody>
      </p:sp>
      <p:pic>
        <p:nvPicPr>
          <p:cNvPr id="9" name="Imagem 8" descr="Diagrama&#10;&#10;Descrição gerada automaticamente">
            <a:extLst>
              <a:ext uri="{FF2B5EF4-FFF2-40B4-BE49-F238E27FC236}">
                <a16:creationId xmlns:a16="http://schemas.microsoft.com/office/drawing/2014/main" id="{AC14F198-B611-905A-67E6-48231730CA58}"/>
              </a:ext>
            </a:extLst>
          </p:cNvPr>
          <p:cNvPicPr>
            <a:picLocks noChangeAspect="1"/>
          </p:cNvPicPr>
          <p:nvPr/>
        </p:nvPicPr>
        <p:blipFill>
          <a:blip r:embed="rId2"/>
          <a:stretch>
            <a:fillRect/>
          </a:stretch>
        </p:blipFill>
        <p:spPr>
          <a:xfrm>
            <a:off x="6102876" y="313374"/>
            <a:ext cx="6019108" cy="6229777"/>
          </a:xfrm>
          <a:prstGeom prst="rect">
            <a:avLst/>
          </a:prstGeom>
        </p:spPr>
      </p:pic>
    </p:spTree>
    <p:extLst>
      <p:ext uri="{BB962C8B-B14F-4D97-AF65-F5344CB8AC3E}">
        <p14:creationId xmlns:p14="http://schemas.microsoft.com/office/powerpoint/2010/main" val="160489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15" name="Imagem 14">
            <a:extLst>
              <a:ext uri="{FF2B5EF4-FFF2-40B4-BE49-F238E27FC236}">
                <a16:creationId xmlns:a16="http://schemas.microsoft.com/office/drawing/2014/main" id="{78FD102F-3EF0-E640-5C00-D27294714BBD}"/>
              </a:ext>
            </a:extLst>
          </p:cNvPr>
          <p:cNvPicPr>
            <a:picLocks noChangeAspect="1"/>
          </p:cNvPicPr>
          <p:nvPr/>
        </p:nvPicPr>
        <p:blipFill>
          <a:blip r:embed="rId2"/>
          <a:stretch>
            <a:fillRect/>
          </a:stretch>
        </p:blipFill>
        <p:spPr>
          <a:xfrm>
            <a:off x="3780104" y="669472"/>
            <a:ext cx="8278585" cy="5519056"/>
          </a:xfrm>
          <a:prstGeom prst="rect">
            <a:avLst/>
          </a:prstGeom>
        </p:spPr>
      </p:pic>
      <p:sp>
        <p:nvSpPr>
          <p:cNvPr id="2" name="Text Placeholder 6">
            <a:extLst>
              <a:ext uri="{FF2B5EF4-FFF2-40B4-BE49-F238E27FC236}">
                <a16:creationId xmlns:a16="http://schemas.microsoft.com/office/drawing/2014/main" id="{6F0E6B24-BB56-855D-7407-3BD9BC3C858D}"/>
              </a:ext>
            </a:extLst>
          </p:cNvPr>
          <p:cNvSpPr txBox="1">
            <a:spLocks/>
          </p:cNvSpPr>
          <p:nvPr/>
        </p:nvSpPr>
        <p:spPr>
          <a:xfrm>
            <a:off x="555523" y="2233597"/>
            <a:ext cx="2879477" cy="1790164"/>
          </a:xfrm>
          <a:prstGeom prst="rect">
            <a:avLst/>
          </a:prstGeom>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The F-measure is the weighted harmonic mean of precision (P) and recall (R) of a classifier.</a:t>
            </a:r>
          </a:p>
          <a:p>
            <a:pPr marL="0" indent="0">
              <a:spcAft>
                <a:spcPts val="600"/>
              </a:spcAft>
              <a:buNone/>
            </a:pPr>
            <a:endParaRPr lang="en-US" sz="1600" dirty="0"/>
          </a:p>
          <a:p>
            <a:pPr marL="0" indent="0">
              <a:spcAft>
                <a:spcPts val="600"/>
              </a:spcAft>
              <a:buNone/>
            </a:pPr>
            <a:r>
              <a:rPr lang="en-US" sz="1600" dirty="0"/>
              <a:t>The best F1 score occurred when the confidence interval was at 0.494.</a:t>
            </a:r>
          </a:p>
        </p:txBody>
      </p:sp>
    </p:spTree>
    <p:extLst>
      <p:ext uri="{BB962C8B-B14F-4D97-AF65-F5344CB8AC3E}">
        <p14:creationId xmlns:p14="http://schemas.microsoft.com/office/powerpoint/2010/main" val="383655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17" name="Imagem 16">
            <a:extLst>
              <a:ext uri="{FF2B5EF4-FFF2-40B4-BE49-F238E27FC236}">
                <a16:creationId xmlns:a16="http://schemas.microsoft.com/office/drawing/2014/main" id="{752C63AF-9799-7086-8995-1111016AB2D3}"/>
              </a:ext>
            </a:extLst>
          </p:cNvPr>
          <p:cNvPicPr>
            <a:picLocks noChangeAspect="1"/>
          </p:cNvPicPr>
          <p:nvPr/>
        </p:nvPicPr>
        <p:blipFill>
          <a:blip r:embed="rId2"/>
          <a:stretch>
            <a:fillRect/>
          </a:stretch>
        </p:blipFill>
        <p:spPr>
          <a:xfrm>
            <a:off x="3787251" y="302062"/>
            <a:ext cx="8340641" cy="6253875"/>
          </a:xfrm>
          <a:prstGeom prst="rect">
            <a:avLst/>
          </a:prstGeom>
        </p:spPr>
      </p:pic>
    </p:spTree>
    <p:extLst>
      <p:ext uri="{BB962C8B-B14F-4D97-AF65-F5344CB8AC3E}">
        <p14:creationId xmlns:p14="http://schemas.microsoft.com/office/powerpoint/2010/main" val="90342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555523" y="1303921"/>
            <a:ext cx="2565918" cy="641350"/>
          </a:xfrm>
        </p:spPr>
        <p:txBody>
          <a:bodyPr/>
          <a:lstStyle/>
          <a:p>
            <a:r>
              <a:rPr lang="en-US" noProof="0" dirty="0"/>
              <a:t>Results</a:t>
            </a:r>
            <a:endParaRPr lang="en-US" dirty="0"/>
          </a:p>
        </p:txBody>
      </p:sp>
      <p:pic>
        <p:nvPicPr>
          <p:cNvPr id="3" name="Imagem 2" descr="Uma imagem contendo no interior, criança, pequeno, quarto&#10;&#10;Descrição gerada automaticamente">
            <a:extLst>
              <a:ext uri="{FF2B5EF4-FFF2-40B4-BE49-F238E27FC236}">
                <a16:creationId xmlns:a16="http://schemas.microsoft.com/office/drawing/2014/main" id="{61ABB7E5-51EF-5245-300E-BFDEE7923479}"/>
              </a:ext>
            </a:extLst>
          </p:cNvPr>
          <p:cNvPicPr>
            <a:picLocks noChangeAspect="1"/>
          </p:cNvPicPr>
          <p:nvPr/>
        </p:nvPicPr>
        <p:blipFill>
          <a:blip r:embed="rId2"/>
          <a:stretch>
            <a:fillRect/>
          </a:stretch>
        </p:blipFill>
        <p:spPr>
          <a:xfrm>
            <a:off x="4037615" y="822956"/>
            <a:ext cx="7818132" cy="5212087"/>
          </a:xfrm>
          <a:prstGeom prst="rect">
            <a:avLst/>
          </a:prstGeom>
        </p:spPr>
      </p:pic>
      <p:sp>
        <p:nvSpPr>
          <p:cNvPr id="6" name="Text Placeholder 6">
            <a:extLst>
              <a:ext uri="{FF2B5EF4-FFF2-40B4-BE49-F238E27FC236}">
                <a16:creationId xmlns:a16="http://schemas.microsoft.com/office/drawing/2014/main" id="{AA6CF006-E2EC-2874-B2B0-F92A6E105A5D}"/>
              </a:ext>
            </a:extLst>
          </p:cNvPr>
          <p:cNvSpPr txBox="1">
            <a:spLocks/>
          </p:cNvSpPr>
          <p:nvPr/>
        </p:nvSpPr>
        <p:spPr>
          <a:xfrm>
            <a:off x="555523" y="2233597"/>
            <a:ext cx="2879477" cy="1790164"/>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1600" dirty="0"/>
              <a:t>Correct prediction with high confidence.</a:t>
            </a:r>
          </a:p>
        </p:txBody>
      </p:sp>
    </p:spTree>
    <p:extLst>
      <p:ext uri="{BB962C8B-B14F-4D97-AF65-F5344CB8AC3E}">
        <p14:creationId xmlns:p14="http://schemas.microsoft.com/office/powerpoint/2010/main" val="3460462125"/>
      </p:ext>
    </p:extLst>
  </p:cSld>
  <p:clrMapOvr>
    <a:masterClrMapping/>
  </p:clrMapOvr>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een Pitch Deck_TM16411175_Win32_JC_SL_v3" id="{CC7E95B5-8CB0-4EAA-B982-A16F11C6D724}" vid="{97177203-A210-4801-BD77-0018DB331F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3A320D15-805D-4E76-A3A1-92144A7588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FC8B65F-C127-4D9D-85FF-7D9CEB80A627}">
  <ds:schemaRefs>
    <ds:schemaRef ds:uri="http://schemas.microsoft.com/sharepoint/v3/contenttype/forms"/>
  </ds:schemaRefs>
</ds:datastoreItem>
</file>

<file path=customXml/itemProps3.xml><?xml version="1.0" encoding="utf-8"?>
<ds:datastoreItem xmlns:ds="http://schemas.openxmlformats.org/officeDocument/2006/customXml" ds:itemID="{6FA649EB-F146-4448-BC07-06DD62AC0B1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824</Words>
  <Application>Microsoft Office PowerPoint</Application>
  <PresentationFormat>Widescreen</PresentationFormat>
  <Paragraphs>93</Paragraphs>
  <Slides>21</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21</vt:i4>
      </vt:variant>
    </vt:vector>
  </HeadingPairs>
  <TitlesOfParts>
    <vt:vector size="27" baseType="lpstr">
      <vt:lpstr>Arial</vt:lpstr>
      <vt:lpstr>Calibri</vt:lpstr>
      <vt:lpstr>Inter</vt:lpstr>
      <vt:lpstr>Tenorite </vt:lpstr>
      <vt:lpstr>Tenorite Bold</vt:lpstr>
      <vt:lpstr>Office Theme</vt:lpstr>
      <vt:lpstr>Bosch  tech challenge</vt:lpstr>
      <vt:lpstr>MAIN CHALLENGE</vt:lpstr>
      <vt:lpstr>methodology</vt:lpstr>
      <vt:lpstr>Dataset construction</vt:lpstr>
      <vt:lpstr>Dataset construction</vt:lpstr>
      <vt:lpstr>Algorithm: Yolo v7</vt:lpstr>
      <vt:lpstr>results</vt:lpstr>
      <vt:lpstr>results</vt:lpstr>
      <vt:lpstr>Results</vt:lpstr>
      <vt:lpstr>results</vt:lpstr>
      <vt:lpstr>results</vt:lpstr>
      <vt:lpstr>bonus CHALLENGE</vt:lpstr>
      <vt:lpstr>methodology</vt:lpstr>
      <vt:lpstr>Dataset construction</vt:lpstr>
      <vt:lpstr>Dataset Example synthetic images generation</vt:lpstr>
      <vt:lpstr>results</vt:lpstr>
      <vt:lpstr>results</vt:lpstr>
      <vt:lpstr>Results</vt:lpstr>
      <vt:lpstr>Results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2021-06-16T18:35:43Z</dcterms:created>
  <dcterms:modified xsi:type="dcterms:W3CDTF">2023-09-13T14:10:37Z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